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96" r:id="rId3"/>
    <p:sldId id="297" r:id="rId4"/>
    <p:sldId id="257" r:id="rId5"/>
    <p:sldId id="292" r:id="rId6"/>
    <p:sldId id="258" r:id="rId7"/>
    <p:sldId id="273" r:id="rId8"/>
    <p:sldId id="293" r:id="rId9"/>
    <p:sldId id="260" r:id="rId10"/>
    <p:sldId id="261" r:id="rId11"/>
    <p:sldId id="262" r:id="rId12"/>
    <p:sldId id="291" r:id="rId13"/>
    <p:sldId id="264" r:id="rId14"/>
    <p:sldId id="263" r:id="rId15"/>
    <p:sldId id="267" r:id="rId16"/>
    <p:sldId id="268" r:id="rId17"/>
    <p:sldId id="294" r:id="rId18"/>
    <p:sldId id="270" r:id="rId19"/>
    <p:sldId id="269" r:id="rId20"/>
    <p:sldId id="276" r:id="rId21"/>
    <p:sldId id="271" r:id="rId22"/>
    <p:sldId id="277" r:id="rId23"/>
    <p:sldId id="278" r:id="rId24"/>
    <p:sldId id="281" r:id="rId25"/>
    <p:sldId id="290" r:id="rId26"/>
    <p:sldId id="289"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48"/>
    <p:restoredTop sz="94715"/>
  </p:normalViewPr>
  <p:slideViewPr>
    <p:cSldViewPr snapToGrid="0" snapToObjects="1">
      <p:cViewPr varScale="1">
        <p:scale>
          <a:sx n="108" d="100"/>
          <a:sy n="108" d="100"/>
        </p:scale>
        <p:origin x="200"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EBA4F7-94FA-A547-B8E0-FBABDB6AF07D}" type="datetimeFigureOut">
              <a:rPr lang="en-US" smtClean="0"/>
              <a:t>5/3/22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3D0BE-F92B-A746-94EC-8584FCEF268F}" type="slidenum">
              <a:rPr lang="en-US" smtClean="0"/>
              <a:t>‹#›</a:t>
            </a:fld>
            <a:endParaRPr lang="en-US"/>
          </a:p>
        </p:txBody>
      </p:sp>
    </p:spTree>
    <p:extLst>
      <p:ext uri="{BB962C8B-B14F-4D97-AF65-F5344CB8AC3E}">
        <p14:creationId xmlns:p14="http://schemas.microsoft.com/office/powerpoint/2010/main" val="811234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 sec)</a:t>
            </a:r>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1</a:t>
            </a:fld>
            <a:endParaRPr lang="en-US"/>
          </a:p>
        </p:txBody>
      </p:sp>
    </p:spTree>
    <p:extLst>
      <p:ext uri="{BB962C8B-B14F-4D97-AF65-F5344CB8AC3E}">
        <p14:creationId xmlns:p14="http://schemas.microsoft.com/office/powerpoint/2010/main" val="1206514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a:t>
            </a:r>
          </a:p>
          <a:p>
            <a:r>
              <a:rPr lang="en-US" dirty="0" smtClean="0"/>
              <a:t>Look at the difference in populations</a:t>
            </a:r>
            <a:r>
              <a:rPr lang="en-US" baseline="0" dirty="0" smtClean="0"/>
              <a:t> and think of how many public health emergencies L.A. County may face with a population of that size. Now think about how many cultures are represented. The racial breakdown includes the most common in L.A. County. We see Hispanic is the leading race, then White, Asian, then African American. But, we are left with one percent. One percent of 10,116,705 is about 101,167 people. </a:t>
            </a:r>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11</a:t>
            </a:fld>
            <a:endParaRPr lang="en-US"/>
          </a:p>
        </p:txBody>
      </p:sp>
    </p:spTree>
    <p:extLst>
      <p:ext uri="{BB962C8B-B14F-4D97-AF65-F5344CB8AC3E}">
        <p14:creationId xmlns:p14="http://schemas.microsoft.com/office/powerpoint/2010/main" val="650346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 sec)</a:t>
            </a:r>
          </a:p>
          <a:p>
            <a:r>
              <a:rPr lang="en-US" dirty="0" smtClean="0"/>
              <a:t>There is roughly 2700 firefighters in Los Angeles</a:t>
            </a:r>
            <a:r>
              <a:rPr lang="en-US" baseline="0" dirty="0" smtClean="0"/>
              <a:t> County, and 1200 EMTs/Paramedics, and 10,000 police officers. LA county has a population of over 10 million people. These first responders work hard for the health of the community and it is important that they are culturally aware of these 10 million people in their culturally diverse communities. </a:t>
            </a:r>
            <a:endParaRPr lang="en-US" dirty="0" smtClean="0"/>
          </a:p>
          <a:p>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12</a:t>
            </a:fld>
            <a:endParaRPr lang="en-US"/>
          </a:p>
        </p:txBody>
      </p:sp>
    </p:spTree>
    <p:extLst>
      <p:ext uri="{BB962C8B-B14F-4D97-AF65-F5344CB8AC3E}">
        <p14:creationId xmlns:p14="http://schemas.microsoft.com/office/powerpoint/2010/main" val="1342704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 </a:t>
            </a:r>
          </a:p>
          <a:p>
            <a:endParaRPr lang="en-US" dirty="0" smtClean="0"/>
          </a:p>
          <a:p>
            <a:r>
              <a:rPr lang="en-US" dirty="0" smtClean="0"/>
              <a:t>Go over each bullet</a:t>
            </a:r>
            <a:r>
              <a:rPr lang="en-US" baseline="0" dirty="0" smtClean="0"/>
              <a:t> point to make it known that there are differences between first responders </a:t>
            </a:r>
          </a:p>
          <a:p>
            <a:r>
              <a:rPr lang="en-US" baseline="0" dirty="0" smtClean="0"/>
              <a:t>There was no specific evidence that provides statistical proof of the percentages solely in LA county, so think </a:t>
            </a:r>
          </a:p>
          <a:p>
            <a:r>
              <a:rPr lang="en-US" baseline="0" dirty="0" smtClean="0"/>
              <a:t>about how LA County has possibly one of the largest populations in the United States and compare it to this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13</a:t>
            </a:fld>
            <a:endParaRPr lang="en-US"/>
          </a:p>
        </p:txBody>
      </p:sp>
    </p:spTree>
    <p:extLst>
      <p:ext uri="{BB962C8B-B14F-4D97-AF65-F5344CB8AC3E}">
        <p14:creationId xmlns:p14="http://schemas.microsoft.com/office/powerpoint/2010/main" val="1670974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min)</a:t>
            </a:r>
          </a:p>
          <a:p>
            <a:r>
              <a:rPr lang="en-US" dirty="0" smtClean="0"/>
              <a:t>( 4 min amongst</a:t>
            </a:r>
            <a:r>
              <a:rPr lang="en-US" baseline="0" dirty="0" smtClean="0"/>
              <a:t> the audience, 4 min with the entire group) </a:t>
            </a:r>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14</a:t>
            </a:fld>
            <a:endParaRPr lang="en-US"/>
          </a:p>
        </p:txBody>
      </p:sp>
    </p:spTree>
    <p:extLst>
      <p:ext uri="{BB962C8B-B14F-4D97-AF65-F5344CB8AC3E}">
        <p14:creationId xmlns:p14="http://schemas.microsoft.com/office/powerpoint/2010/main" val="804384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over the bullet</a:t>
            </a:r>
            <a:r>
              <a:rPr lang="en-US" baseline="0" dirty="0" smtClean="0"/>
              <a:t> points) (2-3 min)</a:t>
            </a:r>
          </a:p>
          <a:p>
            <a:r>
              <a:rPr lang="en-US" baseline="0" dirty="0" smtClean="0"/>
              <a:t>-During public health emergencies it is important to be aware of the inequality within your city. </a:t>
            </a:r>
          </a:p>
          <a:p>
            <a:r>
              <a:rPr lang="en-US" baseline="0" dirty="0" smtClean="0"/>
              <a:t>-There is a big difference within communities in LA County and it is helpful to be aware of these differences when responding to a public health emergency. </a:t>
            </a:r>
          </a:p>
          <a:p>
            <a:r>
              <a:rPr lang="en-US" baseline="0" dirty="0" smtClean="0"/>
              <a:t>-Underfunded communities in LA County have been hit hard and will continue to unless health literacy, resources, and programs are available for them. </a:t>
            </a:r>
          </a:p>
          <a:p>
            <a:r>
              <a:rPr lang="en-US" baseline="0" dirty="0" smtClean="0"/>
              <a:t>-It all starts with those who worth in emergency preparedness.</a:t>
            </a:r>
          </a:p>
          <a:p>
            <a:r>
              <a:rPr lang="en-US" baseline="0" dirty="0" smtClean="0"/>
              <a:t>- If those who provide services during public health emergencies are literate in many cultures and share respect to everyone , there will be a positive incline in that communities overall health equity. </a:t>
            </a:r>
          </a:p>
        </p:txBody>
      </p:sp>
      <p:sp>
        <p:nvSpPr>
          <p:cNvPr id="4" name="Slide Number Placeholder 3"/>
          <p:cNvSpPr>
            <a:spLocks noGrp="1"/>
          </p:cNvSpPr>
          <p:nvPr>
            <p:ph type="sldNum" sz="quarter" idx="10"/>
          </p:nvPr>
        </p:nvSpPr>
        <p:spPr/>
        <p:txBody>
          <a:bodyPr/>
          <a:lstStyle/>
          <a:p>
            <a:fld id="{9153D0BE-F92B-A746-94EC-8584FCEF268F}" type="slidenum">
              <a:rPr lang="en-US" smtClean="0"/>
              <a:t>15</a:t>
            </a:fld>
            <a:endParaRPr lang="en-US"/>
          </a:p>
        </p:txBody>
      </p:sp>
    </p:spTree>
    <p:extLst>
      <p:ext uri="{BB962C8B-B14F-4D97-AF65-F5344CB8AC3E}">
        <p14:creationId xmlns:p14="http://schemas.microsoft.com/office/powerpoint/2010/main" val="407279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 seconds) </a:t>
            </a:r>
          </a:p>
          <a:p>
            <a:r>
              <a:rPr lang="en-US" dirty="0" smtClean="0"/>
              <a:t>Notice how</a:t>
            </a:r>
            <a:r>
              <a:rPr lang="en-US" baseline="0" dirty="0" smtClean="0"/>
              <a:t> the left side correlates with the right side</a:t>
            </a:r>
          </a:p>
          <a:p>
            <a:endParaRPr lang="en-US" baseline="0" dirty="0" smtClean="0"/>
          </a:p>
          <a:p>
            <a:r>
              <a:rPr lang="en-US" baseline="0" dirty="0" smtClean="0"/>
              <a:t>Lower income communities have health disparities that are due to the lack of education, funding, healthcare, and resources</a:t>
            </a:r>
          </a:p>
          <a:p>
            <a:r>
              <a:rPr lang="en-US" baseline="0" dirty="0" smtClean="0"/>
              <a:t>-Many of the individuals of the community do not trust the healthcare system, doctors, and more due to false information </a:t>
            </a:r>
          </a:p>
          <a:p>
            <a:r>
              <a:rPr lang="en-US" baseline="0" dirty="0" smtClean="0"/>
              <a:t>-They are mislead which creates a bigger health disparity</a:t>
            </a:r>
          </a:p>
          <a:p>
            <a:r>
              <a:rPr lang="en-US" baseline="0" dirty="0" smtClean="0"/>
              <a:t>-As show in the graph, these health disparities are killing people</a:t>
            </a:r>
          </a:p>
          <a:p>
            <a:r>
              <a:rPr lang="en-US" baseline="0" dirty="0" smtClean="0"/>
              <a:t>Due to the lack of resources and education available for people of color in lower income communities this results in higher cases of COVID-19 </a:t>
            </a:r>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16</a:t>
            </a:fld>
            <a:endParaRPr lang="en-US"/>
          </a:p>
        </p:txBody>
      </p:sp>
    </p:spTree>
    <p:extLst>
      <p:ext uri="{BB962C8B-B14F-4D97-AF65-F5344CB8AC3E}">
        <p14:creationId xmlns:p14="http://schemas.microsoft.com/office/powerpoint/2010/main" val="500262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45 second video</a:t>
            </a:r>
          </a:p>
          <a:p>
            <a:r>
              <a:rPr lang="en-US" dirty="0" smtClean="0"/>
              <a:t>(1-2) min </a:t>
            </a:r>
          </a:p>
          <a:p>
            <a:r>
              <a:rPr lang="en-US" dirty="0" smtClean="0"/>
              <a:t>This video is from 2021, and the information is sadly</a:t>
            </a:r>
            <a:r>
              <a:rPr lang="en-US" baseline="0" dirty="0" smtClean="0"/>
              <a:t> still relevant.</a:t>
            </a:r>
            <a:endParaRPr lang="en-US" dirty="0" smtClean="0"/>
          </a:p>
          <a:p>
            <a:endParaRPr lang="en-US" dirty="0" smtClean="0"/>
          </a:p>
          <a:p>
            <a:r>
              <a:rPr lang="en-US" dirty="0" smtClean="0"/>
              <a:t>Health disparities amongst</a:t>
            </a:r>
            <a:r>
              <a:rPr lang="en-US" baseline="0" dirty="0" smtClean="0"/>
              <a:t> LA county minority residents is a big issue that has a lot to do with the lack of health literacy in these communities, lack of readily available healthcare, and equal opportunities such as vaccination sites in their community. The big reason behind these disparities is that these vaccination sites are not local to these communities. With the help of LA county’s health department, vaccination sites can be readily available in every community.</a:t>
            </a:r>
            <a:endParaRPr lang="en-US" dirty="0" smtClean="0"/>
          </a:p>
          <a:p>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=0rh6ByZCabk </a:t>
            </a:r>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17</a:t>
            </a:fld>
            <a:endParaRPr lang="en-US"/>
          </a:p>
        </p:txBody>
      </p:sp>
    </p:spTree>
    <p:extLst>
      <p:ext uri="{BB962C8B-B14F-4D97-AF65-F5344CB8AC3E}">
        <p14:creationId xmlns:p14="http://schemas.microsoft.com/office/powerpoint/2010/main" val="687747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a:t>
            </a:r>
            <a:r>
              <a:rPr lang="en-US" baseline="0" dirty="0" smtClean="0"/>
              <a:t> </a:t>
            </a:r>
            <a:r>
              <a:rPr lang="en-US" dirty="0" smtClean="0"/>
              <a:t>min </a:t>
            </a:r>
          </a:p>
          <a:p>
            <a:r>
              <a:rPr lang="en-US" dirty="0" smtClean="0"/>
              <a:t>(4 min discussing with partner</a:t>
            </a:r>
            <a:r>
              <a:rPr lang="en-US" baseline="0" dirty="0" smtClean="0"/>
              <a:t> and 4 min discussing with whole group)</a:t>
            </a:r>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18</a:t>
            </a:fld>
            <a:endParaRPr lang="en-US"/>
          </a:p>
        </p:txBody>
      </p:sp>
    </p:spTree>
    <p:extLst>
      <p:ext uri="{BB962C8B-B14F-4D97-AF65-F5344CB8AC3E}">
        <p14:creationId xmlns:p14="http://schemas.microsoft.com/office/powerpoint/2010/main" val="881089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r>
              <a:rPr lang="en-US" baseline="0" dirty="0" smtClean="0"/>
              <a:t>) go over each topic </a:t>
            </a:r>
          </a:p>
          <a:p>
            <a:r>
              <a:rPr lang="en-US" baseline="0" dirty="0" smtClean="0"/>
              <a:t>-</a:t>
            </a:r>
            <a:r>
              <a:rPr lang="en-US" dirty="0" smtClean="0"/>
              <a:t>These racially motivated events are still relevant due to the lack of cultural awareness and misrepresentation for each of these minority groups  </a:t>
            </a:r>
          </a:p>
          <a:p>
            <a:r>
              <a:rPr lang="en-US" dirty="0" smtClean="0"/>
              <a:t>-We see these events posted on social media and the news and it is important to raise awareness </a:t>
            </a:r>
          </a:p>
          <a:p>
            <a:r>
              <a:rPr lang="en-US" dirty="0" smtClean="0"/>
              <a:t>-Racial attacks create a dangerous environment and prevents the community from thriving</a:t>
            </a:r>
          </a:p>
          <a:p>
            <a:r>
              <a:rPr lang="en-US" dirty="0" smtClean="0"/>
              <a:t>-Racial discrimination is the reason why cultures do not have equal health opportunities and will continue unless everyone is culturally</a:t>
            </a:r>
            <a:r>
              <a:rPr lang="en-US" baseline="0" dirty="0" smtClean="0"/>
              <a:t> aware and respectful to one another </a:t>
            </a:r>
            <a:endParaRPr lang="en-US" dirty="0" smtClean="0"/>
          </a:p>
          <a:p>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19</a:t>
            </a:fld>
            <a:endParaRPr lang="en-US"/>
          </a:p>
        </p:txBody>
      </p:sp>
    </p:spTree>
    <p:extLst>
      <p:ext uri="{BB962C8B-B14F-4D97-AF65-F5344CB8AC3E}">
        <p14:creationId xmlns:p14="http://schemas.microsoft.com/office/powerpoint/2010/main" val="1647067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a:t>
            </a:r>
            <a:r>
              <a:rPr lang="en-US" baseline="0" dirty="0" smtClean="0"/>
              <a:t> min </a:t>
            </a:r>
          </a:p>
          <a:p>
            <a:r>
              <a:rPr lang="en-US" baseline="0" dirty="0" smtClean="0"/>
              <a:t>4 min with a partner and 4 min with whole group </a:t>
            </a:r>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20</a:t>
            </a:fld>
            <a:endParaRPr lang="en-US"/>
          </a:p>
        </p:txBody>
      </p:sp>
    </p:spTree>
    <p:extLst>
      <p:ext uri="{BB962C8B-B14F-4D97-AF65-F5344CB8AC3E}">
        <p14:creationId xmlns:p14="http://schemas.microsoft.com/office/powerpoint/2010/main" val="647878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are going to discuss the importance of cultural awareness during a public health emergency and all aspects that go along with this topic. </a:t>
            </a:r>
          </a:p>
          <a:p>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3</a:t>
            </a:fld>
            <a:endParaRPr lang="en-US"/>
          </a:p>
        </p:txBody>
      </p:sp>
    </p:spTree>
    <p:extLst>
      <p:ext uri="{BB962C8B-B14F-4D97-AF65-F5344CB8AC3E}">
        <p14:creationId xmlns:p14="http://schemas.microsoft.com/office/powerpoint/2010/main" val="2005610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(2-3</a:t>
            </a:r>
            <a:r>
              <a:rPr lang="en-US" baseline="0" dirty="0" smtClean="0"/>
              <a:t> min)</a:t>
            </a:r>
          </a:p>
          <a:p>
            <a:r>
              <a:rPr lang="en-US" baseline="0" dirty="0" smtClean="0"/>
              <a:t>Go over bullet points </a:t>
            </a:r>
          </a:p>
          <a:p>
            <a:r>
              <a:rPr lang="en-US" baseline="0" dirty="0" smtClean="0"/>
              <a:t>Ask the audience to think to themselves as to why cultural awareness is important to them</a:t>
            </a:r>
          </a:p>
          <a:p>
            <a:r>
              <a:rPr lang="en-US" baseline="0" dirty="0" smtClean="0"/>
              <a:t>- </a:t>
            </a:r>
          </a:p>
        </p:txBody>
      </p:sp>
      <p:sp>
        <p:nvSpPr>
          <p:cNvPr id="4" name="Slide Number Placeholder 3"/>
          <p:cNvSpPr>
            <a:spLocks noGrp="1"/>
          </p:cNvSpPr>
          <p:nvPr>
            <p:ph type="sldNum" sz="quarter" idx="10"/>
          </p:nvPr>
        </p:nvSpPr>
        <p:spPr/>
        <p:txBody>
          <a:bodyPr/>
          <a:lstStyle/>
          <a:p>
            <a:fld id="{9153D0BE-F92B-A746-94EC-8584FCEF268F}" type="slidenum">
              <a:rPr lang="en-US" smtClean="0"/>
              <a:t>21</a:t>
            </a:fld>
            <a:endParaRPr lang="en-US"/>
          </a:p>
        </p:txBody>
      </p:sp>
    </p:spTree>
    <p:extLst>
      <p:ext uri="{BB962C8B-B14F-4D97-AF65-F5344CB8AC3E}">
        <p14:creationId xmlns:p14="http://schemas.microsoft.com/office/powerpoint/2010/main" val="62597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(3-4</a:t>
            </a:r>
            <a:r>
              <a:rPr lang="en-US" baseline="0" dirty="0" smtClean="0"/>
              <a:t> min)</a:t>
            </a:r>
          </a:p>
          <a:p>
            <a:r>
              <a:rPr lang="en-US" baseline="0" dirty="0" smtClean="0"/>
              <a:t>-If the community feels that there is someone involved with the city/government that relates to their culture then it is more likely for them to perform their civil duties </a:t>
            </a:r>
          </a:p>
          <a:p>
            <a:r>
              <a:rPr lang="en-US" baseline="0" dirty="0" smtClean="0"/>
              <a:t>-Accurate representation makes the community feel heard </a:t>
            </a:r>
          </a:p>
          <a:p>
            <a:r>
              <a:rPr lang="en-US" baseline="0" dirty="0" smtClean="0"/>
              <a:t>-Having multicultural government and city workers can provide help and resources to that culture.</a:t>
            </a:r>
          </a:p>
          <a:p>
            <a:r>
              <a:rPr lang="en-US" baseline="0" dirty="0" smtClean="0"/>
              <a:t>-With a diverse group comes with diverse ideas which can help the communities health </a:t>
            </a:r>
          </a:p>
          <a:p>
            <a:r>
              <a:rPr lang="en-US" baseline="0" dirty="0" smtClean="0"/>
              <a:t>-Different ways of thinking will provide faster and efficient results </a:t>
            </a:r>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22</a:t>
            </a:fld>
            <a:endParaRPr lang="en-US"/>
          </a:p>
        </p:txBody>
      </p:sp>
    </p:spTree>
    <p:extLst>
      <p:ext uri="{BB962C8B-B14F-4D97-AF65-F5344CB8AC3E}">
        <p14:creationId xmlns:p14="http://schemas.microsoft.com/office/powerpoint/2010/main" val="1781958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 min) </a:t>
            </a:r>
          </a:p>
          <a:p>
            <a:r>
              <a:rPr lang="en-US" dirty="0" smtClean="0"/>
              <a:t>Go over pie</a:t>
            </a:r>
            <a:r>
              <a:rPr lang="en-US" baseline="0" dirty="0" smtClean="0"/>
              <a:t> charts </a:t>
            </a:r>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23</a:t>
            </a:fld>
            <a:endParaRPr lang="en-US"/>
          </a:p>
        </p:txBody>
      </p:sp>
    </p:spTree>
    <p:extLst>
      <p:ext uri="{BB962C8B-B14F-4D97-AF65-F5344CB8AC3E}">
        <p14:creationId xmlns:p14="http://schemas.microsoft.com/office/powerpoint/2010/main" val="775235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min </a:t>
            </a:r>
          </a:p>
          <a:p>
            <a:r>
              <a:rPr lang="en-US" dirty="0" smtClean="0"/>
              <a:t>5 min with a</a:t>
            </a:r>
            <a:r>
              <a:rPr lang="en-US" baseline="0" dirty="0" smtClean="0"/>
              <a:t> partner </a:t>
            </a:r>
          </a:p>
          <a:p>
            <a:r>
              <a:rPr lang="en-US" baseline="0" dirty="0" smtClean="0"/>
              <a:t>5 min discuss with whole group </a:t>
            </a:r>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24</a:t>
            </a:fld>
            <a:endParaRPr lang="en-US"/>
          </a:p>
        </p:txBody>
      </p:sp>
    </p:spTree>
    <p:extLst>
      <p:ext uri="{BB962C8B-B14F-4D97-AF65-F5344CB8AC3E}">
        <p14:creationId xmlns:p14="http://schemas.microsoft.com/office/powerpoint/2010/main" val="1792648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sec intro)</a:t>
            </a:r>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25</a:t>
            </a:fld>
            <a:endParaRPr lang="en-US"/>
          </a:p>
        </p:txBody>
      </p:sp>
    </p:spTree>
    <p:extLst>
      <p:ext uri="{BB962C8B-B14F-4D97-AF65-F5344CB8AC3E}">
        <p14:creationId xmlns:p14="http://schemas.microsoft.com/office/powerpoint/2010/main" val="2103497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2</a:t>
            </a:r>
            <a:r>
              <a:rPr lang="en-US" baseline="0" dirty="0" smtClean="0"/>
              <a:t> </a:t>
            </a:r>
            <a:r>
              <a:rPr lang="en-US" dirty="0" smtClean="0"/>
              <a:t>minutes</a:t>
            </a:r>
          </a:p>
          <a:p>
            <a:r>
              <a:rPr lang="en-US" dirty="0" smtClean="0"/>
              <a:t>-It is the understanding that everyone is different and we must respect their personal beliefs,</a:t>
            </a:r>
            <a:r>
              <a:rPr lang="en-US" baseline="0" dirty="0" smtClean="0"/>
              <a:t> practices, religion, voice and much more </a:t>
            </a:r>
          </a:p>
          <a:p>
            <a:pPr marL="171450" indent="-171450">
              <a:buFontTx/>
              <a:buChar char="-"/>
            </a:pPr>
            <a:r>
              <a:rPr lang="en-US" baseline="0" dirty="0" smtClean="0"/>
              <a:t>Everyday people of various cultures experience racism, inequality, or the lack of understanding their beliefs. </a:t>
            </a:r>
          </a:p>
          <a:p>
            <a:pPr marL="171450" indent="-171450">
              <a:buFontTx/>
              <a:buChar char="-"/>
            </a:pPr>
            <a:r>
              <a:rPr lang="en-US" baseline="0" dirty="0" smtClean="0"/>
              <a:t>This can happen anywhere such as the emergency room, doctors office, the bank, grocery store, school, the park, and more. </a:t>
            </a:r>
          </a:p>
          <a:p>
            <a:pPr marL="171450" indent="-171450">
              <a:buFontTx/>
              <a:buChar char="-"/>
            </a:pPr>
            <a:r>
              <a:rPr lang="en-US" baseline="0" dirty="0" smtClean="0"/>
              <a:t>Any place that happens to lack cultural awareness should make an effort to make a more diverse and accepting environment for all cultures.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It also includes: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Perceptions/beliefs regarding diet and nutrition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Physical ability or limitations; cognitive ability or limitations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Racial and ethnic groups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Religious and spiritual characteristics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o Educational level obtained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Family and household composition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Gender identity; sexual orientation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Socio-economic status, etc.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For example,</a:t>
            </a:r>
            <a:r>
              <a:rPr lang="en-US" sz="1200" kern="1200" baseline="0" dirty="0" smtClean="0">
                <a:solidFill>
                  <a:schemeClr val="tx1"/>
                </a:solidFill>
                <a:effectLst/>
                <a:latin typeface="+mn-lt"/>
                <a:ea typeface="+mn-ea"/>
                <a:cs typeface="+mn-cs"/>
              </a:rPr>
              <a:t> lets say a manager at a company refuses to give a day off do to a religious holiday/event. This manager (without good reasoning) then writes up this individual for missing work this day. This manager lacks cultural awareness and should be more considerate. </a:t>
            </a:r>
            <a:endParaRPr lang="en-US" dirty="0" smtClean="0"/>
          </a:p>
          <a:p>
            <a:pPr marL="171450" indent="-171450">
              <a:buFontTx/>
              <a:buChar char="-"/>
            </a:pPr>
            <a:endParaRPr lang="en-US" baseline="0"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153D0BE-F92B-A746-94EC-8584FCEF268F}" type="slidenum">
              <a:rPr lang="en-US" smtClean="0"/>
              <a:t>4</a:t>
            </a:fld>
            <a:endParaRPr lang="en-US"/>
          </a:p>
        </p:txBody>
      </p:sp>
    </p:spTree>
    <p:extLst>
      <p:ext uri="{BB962C8B-B14F-4D97-AF65-F5344CB8AC3E}">
        <p14:creationId xmlns:p14="http://schemas.microsoft.com/office/powerpoint/2010/main" val="51407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1-2 min)</a:t>
            </a:r>
          </a:p>
          <a:p>
            <a:r>
              <a:rPr lang="en-US" dirty="0" smtClean="0"/>
              <a:t>Read</a:t>
            </a:r>
            <a:r>
              <a:rPr lang="en-US" baseline="0" dirty="0" smtClean="0"/>
              <a:t> level 1 the explain: </a:t>
            </a:r>
          </a:p>
          <a:p>
            <a:pPr marL="171450" indent="-171450">
              <a:buFontTx/>
              <a:buChar char="-"/>
            </a:pPr>
            <a:r>
              <a:rPr lang="en-US" baseline="0" dirty="0" smtClean="0"/>
              <a:t>Visible traits can be clothing, style, language, and more</a:t>
            </a:r>
          </a:p>
          <a:p>
            <a:pPr marL="171450" indent="-171450">
              <a:buFontTx/>
              <a:buChar char="-"/>
            </a:pPr>
            <a:r>
              <a:rPr lang="en-US" baseline="0" dirty="0" smtClean="0"/>
              <a:t>Read after level 1:</a:t>
            </a:r>
          </a:p>
          <a:p>
            <a:pPr marL="171450" indent="-171450">
              <a:buFontTx/>
              <a:buChar char="-"/>
            </a:pPr>
            <a:r>
              <a:rPr lang="en-US" baseline="0" dirty="0" smtClean="0"/>
              <a:t>Taking notice can be noticing the difference between you and the individual </a:t>
            </a:r>
          </a:p>
          <a:p>
            <a:pPr marL="171450" indent="-171450">
              <a:buFontTx/>
              <a:buChar char="-"/>
            </a:pPr>
            <a:r>
              <a:rPr lang="en-US" baseline="0" dirty="0" smtClean="0"/>
              <a:t>Read after level 3:</a:t>
            </a:r>
          </a:p>
          <a:p>
            <a:pPr marL="171450" indent="-171450">
              <a:buFontTx/>
              <a:buChar char="-"/>
            </a:pPr>
            <a:r>
              <a:rPr lang="en-US" baseline="0" dirty="0" smtClean="0"/>
              <a:t>Increasing analysis can be processing how to act, what to say, what is acceptable </a:t>
            </a:r>
          </a:p>
          <a:p>
            <a:pPr marL="171450" indent="-171450">
              <a:buFontTx/>
              <a:buChar char="-"/>
            </a:pPr>
            <a:r>
              <a:rPr lang="en-US" baseline="0" dirty="0" smtClean="0"/>
              <a:t>Read after level 4: increase your level of understanding by comparing your culture to others and try to imagine how it feels to be in their culture</a:t>
            </a:r>
          </a:p>
          <a:p>
            <a:pPr marL="171450" indent="-171450">
              <a:buFontTx/>
              <a:buChar char="-"/>
            </a:pPr>
            <a:r>
              <a:rPr lang="en-US" baseline="0" dirty="0" smtClean="0"/>
              <a:t>For example, an individual with a hijab, there are visible cultural traits, you take notice of some differences between their culture and your own, you take note of all other aspects in their culture that differ from your own, then you understand them by being aware. </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9153D0BE-F92B-A746-94EC-8584FCEF268F}" type="slidenum">
              <a:rPr lang="en-US" smtClean="0"/>
              <a:t>5</a:t>
            </a:fld>
            <a:endParaRPr lang="en-US"/>
          </a:p>
        </p:txBody>
      </p:sp>
    </p:spTree>
    <p:extLst>
      <p:ext uri="{BB962C8B-B14F-4D97-AF65-F5344CB8AC3E}">
        <p14:creationId xmlns:p14="http://schemas.microsoft.com/office/powerpoint/2010/main" val="1824789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a:t>
            </a:r>
            <a:r>
              <a:rPr lang="en-US" baseline="0" dirty="0" smtClean="0"/>
              <a:t> </a:t>
            </a:r>
            <a:r>
              <a:rPr lang="en-US" dirty="0" smtClean="0"/>
              <a:t>min)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After awareness be sure</a:t>
            </a:r>
            <a:r>
              <a:rPr lang="en-US" baseline="0" dirty="0" smtClean="0"/>
              <a:t> to state</a:t>
            </a:r>
            <a:r>
              <a:rPr lang="en-US" dirty="0" smtClean="0"/>
              <a:t>:</a:t>
            </a:r>
            <a:r>
              <a:rPr lang="en-US" baseline="0" dirty="0" smtClean="0"/>
              <a:t> </a:t>
            </a:r>
            <a:r>
              <a:rPr lang="en-US" dirty="0" smtClean="0"/>
              <a:t>It is important to be aware of the diverse cultures in a public health emergency and to also be self aware of your own practices, prejudices,</a:t>
            </a:r>
            <a:r>
              <a:rPr lang="en-US" baseline="0" dirty="0" smtClean="0"/>
              <a:t> and values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After Approach be sure to state: In order to make sure populations are not overlooked it is important to consider and learn an approach that includes all cultures, practices, languages, and more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After Acceptance of differences</a:t>
            </a:r>
            <a:r>
              <a:rPr lang="en-US" baseline="0" dirty="0" smtClean="0"/>
              <a:t>: It is important that those who work in emergency preparedness, for example first responders, are trained and able to work with everyone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After Respect: Being respectful while trying to understand ones preferences during a health emergency is important and necessary in order to make a stressful situation manageable.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Ability to adapt: Being able to adapt to your surroundings is essential since a public health emergency can be anywhere. In order to do so you must be able to offer services that comply with the community you are in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Being aware that  you are in a culturally diverse city, your approach on being in the city, accepting you’re the differences in culture, respecting others culture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and having the ability to adapt to other cultures.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6</a:t>
            </a:fld>
            <a:endParaRPr lang="en-US"/>
          </a:p>
        </p:txBody>
      </p:sp>
    </p:spTree>
    <p:extLst>
      <p:ext uri="{BB962C8B-B14F-4D97-AF65-F5344CB8AC3E}">
        <p14:creationId xmlns:p14="http://schemas.microsoft.com/office/powerpoint/2010/main" val="168258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 </a:t>
            </a:r>
          </a:p>
          <a:p>
            <a:r>
              <a:rPr lang="en-US" dirty="0" smtClean="0"/>
              <a:t>Go over bullet points </a:t>
            </a:r>
          </a:p>
          <a:p>
            <a:r>
              <a:rPr lang="en-US" dirty="0" smtClean="0"/>
              <a:t>Social media is</a:t>
            </a:r>
            <a:r>
              <a:rPr lang="en-US" baseline="0" dirty="0" smtClean="0"/>
              <a:t> a big resource and can be used as facebook/</a:t>
            </a:r>
            <a:r>
              <a:rPr lang="en-US" baseline="0" dirty="0" err="1" smtClean="0"/>
              <a:t>instagram</a:t>
            </a:r>
            <a:r>
              <a:rPr lang="en-US" baseline="0" dirty="0" smtClean="0"/>
              <a:t> stories, lives, tweets, videos, posts, hashtags</a:t>
            </a:r>
          </a:p>
          <a:p>
            <a:r>
              <a:rPr lang="en-US" baseline="0" dirty="0" smtClean="0"/>
              <a:t>We saw many of these being used during protests such as BLM and Stop Asian Hate </a:t>
            </a:r>
          </a:p>
          <a:p>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7</a:t>
            </a:fld>
            <a:endParaRPr lang="en-US"/>
          </a:p>
        </p:txBody>
      </p:sp>
    </p:spTree>
    <p:extLst>
      <p:ext uri="{BB962C8B-B14F-4D97-AF65-F5344CB8AC3E}">
        <p14:creationId xmlns:p14="http://schemas.microsoft.com/office/powerpoint/2010/main" val="262744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 seconds)</a:t>
            </a:r>
          </a:p>
          <a:p>
            <a:r>
              <a:rPr lang="en-US" dirty="0" smtClean="0"/>
              <a:t>Vaguely</a:t>
            </a:r>
            <a:r>
              <a:rPr lang="en-US" baseline="0" dirty="0" smtClean="0"/>
              <a:t> read over some training for better understanding </a:t>
            </a:r>
          </a:p>
          <a:p>
            <a:endParaRPr lang="en-US" baseline="0" dirty="0" smtClean="0"/>
          </a:p>
          <a:p>
            <a:r>
              <a:rPr lang="en-US" baseline="0" dirty="0" smtClean="0"/>
              <a:t>-I wanted to include some examples of training that is required by LA county’s department of mental health to provide evidence and support that cultural competence is a major</a:t>
            </a:r>
          </a:p>
          <a:p>
            <a:r>
              <a:rPr lang="en-US" baseline="0" dirty="0" smtClean="0"/>
              <a:t>topic that needs to be taught, and trained in every workplace</a:t>
            </a:r>
          </a:p>
          <a:p>
            <a:r>
              <a:rPr lang="en-US" baseline="0" dirty="0" smtClean="0"/>
              <a:t>-Cultural competence is defined </a:t>
            </a:r>
            <a:r>
              <a:rPr lang="en-US" b="0" baseline="0" dirty="0" smtClean="0">
                <a:latin typeface="+mn-lt"/>
              </a:rPr>
              <a:t>as “</a:t>
            </a:r>
            <a:r>
              <a:rPr lang="en-US" sz="1200" b="0" i="0" u="none" strike="noStrike" kern="1200" dirty="0" smtClean="0">
                <a:solidFill>
                  <a:schemeClr val="tx1"/>
                </a:solidFill>
                <a:effectLst/>
                <a:latin typeface="+mn-lt"/>
                <a:ea typeface="+mn-ea"/>
                <a:cs typeface="+mn-cs"/>
              </a:rPr>
              <a:t>as the ability to understand, appreciate and interact with people from cultures or belief systems different from one's own” as stated in the American Psychology association website. </a:t>
            </a:r>
            <a:endParaRPr lang="en-US" b="0" dirty="0">
              <a:latin typeface="+mn-lt"/>
            </a:endParaRPr>
          </a:p>
        </p:txBody>
      </p:sp>
      <p:sp>
        <p:nvSpPr>
          <p:cNvPr id="4" name="Slide Number Placeholder 3"/>
          <p:cNvSpPr>
            <a:spLocks noGrp="1"/>
          </p:cNvSpPr>
          <p:nvPr>
            <p:ph type="sldNum" sz="quarter" idx="10"/>
          </p:nvPr>
        </p:nvSpPr>
        <p:spPr/>
        <p:txBody>
          <a:bodyPr/>
          <a:lstStyle/>
          <a:p>
            <a:fld id="{9153D0BE-F92B-A746-94EC-8584FCEF268F}" type="slidenum">
              <a:rPr lang="en-US" smtClean="0"/>
              <a:t>8</a:t>
            </a:fld>
            <a:endParaRPr lang="en-US"/>
          </a:p>
        </p:txBody>
      </p:sp>
    </p:spTree>
    <p:extLst>
      <p:ext uri="{BB962C8B-B14F-4D97-AF65-F5344CB8AC3E}">
        <p14:creationId xmlns:p14="http://schemas.microsoft.com/office/powerpoint/2010/main" val="2131868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 sec)</a:t>
            </a:r>
          </a:p>
          <a:p>
            <a:r>
              <a:rPr lang="en-US" dirty="0" smtClean="0"/>
              <a:t>As of now,</a:t>
            </a:r>
            <a:r>
              <a:rPr lang="en-US" baseline="0" dirty="0" smtClean="0"/>
              <a:t> there are </a:t>
            </a:r>
            <a:r>
              <a:rPr lang="en-US" dirty="0" smtClean="0"/>
              <a:t>roughly</a:t>
            </a:r>
            <a:r>
              <a:rPr lang="en-US" baseline="0" dirty="0" smtClean="0"/>
              <a:t> over nine million people in Los Angeles County. Amongst these nine million there are about 140 countries being represented in LA County alone. </a:t>
            </a:r>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9</a:t>
            </a:fld>
            <a:endParaRPr lang="en-US"/>
          </a:p>
        </p:txBody>
      </p:sp>
    </p:spTree>
    <p:extLst>
      <p:ext uri="{BB962C8B-B14F-4D97-AF65-F5344CB8AC3E}">
        <p14:creationId xmlns:p14="http://schemas.microsoft.com/office/powerpoint/2010/main" val="1894408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 Seconds)</a:t>
            </a:r>
          </a:p>
          <a:p>
            <a:r>
              <a:rPr lang="en-US" dirty="0" smtClean="0"/>
              <a:t>Think about this number for a second. Amongst</a:t>
            </a:r>
            <a:r>
              <a:rPr lang="en-US" baseline="0" dirty="0" smtClean="0"/>
              <a:t> one county over two-hundred languages are spoken. Of course the most common languages are English and Spanish, but we must think of how many other languages are necessary to understand during a Public Health Emergency. It is important that those who work during a public health emergency is taught how to communicate with others in a effective way. Such as a translator book/software, or learning basic words that can be enough to provide assistance. For example, learning "are you okay" or "do you need an ambulance" or "I work for the department of..." in order to safely communicate. </a:t>
            </a:r>
            <a:endParaRPr lang="en-US" dirty="0"/>
          </a:p>
        </p:txBody>
      </p:sp>
      <p:sp>
        <p:nvSpPr>
          <p:cNvPr id="4" name="Slide Number Placeholder 3"/>
          <p:cNvSpPr>
            <a:spLocks noGrp="1"/>
          </p:cNvSpPr>
          <p:nvPr>
            <p:ph type="sldNum" sz="quarter" idx="10"/>
          </p:nvPr>
        </p:nvSpPr>
        <p:spPr/>
        <p:txBody>
          <a:bodyPr/>
          <a:lstStyle/>
          <a:p>
            <a:fld id="{9153D0BE-F92B-A746-94EC-8584FCEF268F}" type="slidenum">
              <a:rPr lang="en-US" smtClean="0"/>
              <a:t>10</a:t>
            </a:fld>
            <a:endParaRPr lang="en-US"/>
          </a:p>
        </p:txBody>
      </p:sp>
    </p:spTree>
    <p:extLst>
      <p:ext uri="{BB962C8B-B14F-4D97-AF65-F5344CB8AC3E}">
        <p14:creationId xmlns:p14="http://schemas.microsoft.com/office/powerpoint/2010/main" val="82742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5/3/22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5/3/22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5/3/22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5/3/22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5/3/22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5/3/22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5/3/22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5/3/22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5/3/22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tiff"/></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0rh6ByZCabk" TargetMode="External"/><Relationship Id="rId4"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tiff"/></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tiff"/></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8.tiff"/></Relationships>
</file>

<file path=ppt/slides/_rels/slide26.xml.rels><?xml version="1.0" encoding="UTF-8" standalone="yes"?>
<Relationships xmlns="http://schemas.openxmlformats.org/package/2006/relationships"><Relationship Id="rId9" Type="http://schemas.openxmlformats.org/officeDocument/2006/relationships/hyperlink" Target="https://planning.lacity.org/resources/demographics" TargetMode="External"/><Relationship Id="rId20" Type="http://schemas.openxmlformats.org/officeDocument/2006/relationships/hyperlink" Target="https://stopaapihate.org/" TargetMode="External"/><Relationship Id="rId21" Type="http://schemas.openxmlformats.org/officeDocument/2006/relationships/hyperlink" Target="https://hr.lacounty.gov/diversity/" TargetMode="External"/><Relationship Id="rId22" Type="http://schemas.openxmlformats.org/officeDocument/2006/relationships/hyperlink" Target="https://lacounty.gov/government/public-information-records/" TargetMode="External"/><Relationship Id="rId10" Type="http://schemas.openxmlformats.org/officeDocument/2006/relationships/hyperlink" Target="https://laedc.org/wp-content/uploads/2017/04/LAEDC-SupervisorialDistricts2017Vfinal.pdf" TargetMode="External"/><Relationship Id="rId11" Type="http://schemas.openxmlformats.org/officeDocument/2006/relationships/hyperlink" Target="https://www.census.gov/quickfacts/losangelescountycalifornia" TargetMode="External"/><Relationship Id="rId12" Type="http://schemas.openxmlformats.org/officeDocument/2006/relationships/hyperlink" Target="http://www.laalmanac.com/population/po47.php" TargetMode="External"/><Relationship Id="rId13" Type="http://schemas.openxmlformats.org/officeDocument/2006/relationships/hyperlink" Target="https://hbr.org/2018/12/making-u-s-fire-departments-more-diverse-and-inclusive" TargetMode="External"/><Relationship Id="rId14" Type="http://schemas.openxmlformats.org/officeDocument/2006/relationships/hyperlink" Target="https://www.dol.gov/sites/dolgov/files/OASP/legacy/files/FirstResponders_Full_Report.pdf" TargetMode="External"/><Relationship Id="rId15" Type="http://schemas.openxmlformats.org/officeDocument/2006/relationships/hyperlink" Target="https://www.latimes.com/california/story/2022-03-02/alarming-disparities-leave-parts-of-l-a-hard-bit-by-covid" TargetMode="External"/><Relationship Id="rId16" Type="http://schemas.openxmlformats.org/officeDocument/2006/relationships/hyperlink" Target="https://www.youtube.com/watch?v=0rh6ByZCabk" TargetMode="External"/><Relationship Id="rId17" Type="http://schemas.openxmlformats.org/officeDocument/2006/relationships/hyperlink" Target="https://library.law.howard.edu/civilrightshistory/BLM" TargetMode="External"/><Relationship Id="rId18" Type="http://schemas.openxmlformats.org/officeDocument/2006/relationships/hyperlink" Target="https://www.wbur.org/hereandnow/2019/11/25/history-violence-against-latinos" TargetMode="External"/><Relationship Id="rId19" Type="http://schemas.openxmlformats.org/officeDocument/2006/relationships/hyperlink" Target="https://hrc.lacounty.gov/wp-content/uploads/2021/11/2020-Anti-Latino-a-Hate-Crime.pdf" TargetMode="External"/><Relationship Id="rId1" Type="http://schemas.openxmlformats.org/officeDocument/2006/relationships/slideLayout" Target="../slideLayouts/slideLayout2.xml"/><Relationship Id="rId2" Type="http://schemas.openxmlformats.org/officeDocument/2006/relationships/hyperlink" Target="https://nccc.georgetown.edu/curricula/awareness/index.html" TargetMode="External"/><Relationship Id="rId3" Type="http://schemas.openxmlformats.org/officeDocument/2006/relationships/hyperlink" Target="https://learn.g2.com/cultural-awareness" TargetMode="External"/><Relationship Id="rId4" Type="http://schemas.openxmlformats.org/officeDocument/2006/relationships/hyperlink" Target="https://online.regiscollege.edu/blog/10-best-practices-to-promote-cultural-awareness-in-the-nursing-profession/" TargetMode="External"/><Relationship Id="rId5" Type="http://schemas.openxmlformats.org/officeDocument/2006/relationships/hyperlink" Target="http://www.insynctraining.eu/artikelen/what_is_cultural_awareness.pdf" TargetMode="External"/><Relationship Id="rId6" Type="http://schemas.openxmlformats.org/officeDocument/2006/relationships/hyperlink" Target="https://bmcmededuc.biomedcentral.com/articles/10.1186/s12909-018-1450-5" TargetMode="External"/><Relationship Id="rId7" Type="http://schemas.openxmlformats.org/officeDocument/2006/relationships/hyperlink" Target="https://www.phe.gov/Preparedness/planning/abc/Pages/linguistic-facts.aspx" TargetMode="External"/><Relationship Id="rId8" Type="http://schemas.openxmlformats.org/officeDocument/2006/relationships/hyperlink" Target="http://file.lacounty.gov/SDSInter/dmh/1061451_Guidelinesforannualculturalcompetencetraining.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90">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Cultural Awareness in         Los Angeles County </a:t>
            </a:r>
            <a:endParaRPr lang="en-US" sz="5400" dirty="0"/>
          </a:p>
        </p:txBody>
      </p:sp>
      <p:sp>
        <p:nvSpPr>
          <p:cNvPr id="3" name="Subtitle 2"/>
          <p:cNvSpPr>
            <a:spLocks noGrp="1"/>
          </p:cNvSpPr>
          <p:nvPr>
            <p:ph type="subTitle" idx="1"/>
          </p:nvPr>
        </p:nvSpPr>
        <p:spPr/>
        <p:txBody>
          <a:bodyPr>
            <a:normAutofit fontScale="92500" lnSpcReduction="10000"/>
          </a:bodyPr>
          <a:lstStyle/>
          <a:p>
            <a:r>
              <a:rPr lang="en-US" dirty="0" smtClean="0"/>
              <a:t>Los Angeles County Department of Public Health, Emergency Preparedness and Response Division </a:t>
            </a:r>
          </a:p>
          <a:p>
            <a:r>
              <a:rPr lang="en-US" dirty="0" smtClean="0"/>
              <a:t>Volunteer: Kasandra Alvarez </a:t>
            </a:r>
            <a:endParaRPr lang="en-US" dirty="0"/>
          </a:p>
        </p:txBody>
      </p:sp>
    </p:spTree>
    <p:extLst>
      <p:ext uri="{BB962C8B-B14F-4D97-AF65-F5344CB8AC3E}">
        <p14:creationId xmlns:p14="http://schemas.microsoft.com/office/powerpoint/2010/main" val="1458471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Languages spoken in Los Angeles County </a:t>
            </a:r>
            <a:endParaRPr lang="en-US" dirty="0"/>
          </a:p>
        </p:txBody>
      </p:sp>
      <p:sp>
        <p:nvSpPr>
          <p:cNvPr id="3" name="Content Placeholder 2"/>
          <p:cNvSpPr>
            <a:spLocks noGrp="1"/>
          </p:cNvSpPr>
          <p:nvPr>
            <p:ph idx="1"/>
          </p:nvPr>
        </p:nvSpPr>
        <p:spPr/>
        <p:txBody>
          <a:bodyPr>
            <a:normAutofit/>
          </a:bodyPr>
          <a:lstStyle/>
          <a:p>
            <a:endParaRPr lang="en-US" sz="4400" dirty="0" smtClean="0"/>
          </a:p>
          <a:p>
            <a:pPr marL="0" indent="0">
              <a:buNone/>
            </a:pPr>
            <a:r>
              <a:rPr lang="en-US" sz="4400" dirty="0" smtClean="0"/>
              <a:t>					</a:t>
            </a:r>
            <a:r>
              <a:rPr lang="en-US" sz="3200" dirty="0" smtClean="0">
                <a:latin typeface="Times New Roman" charset="0"/>
                <a:ea typeface="Times New Roman" charset="0"/>
                <a:cs typeface="Times New Roman" charset="0"/>
              </a:rPr>
              <a:t>224 </a:t>
            </a:r>
            <a:r>
              <a:rPr lang="en-US" sz="3200" dirty="0">
                <a:latin typeface="Times New Roman" charset="0"/>
                <a:ea typeface="Times New Roman" charset="0"/>
                <a:cs typeface="Times New Roman" charset="0"/>
              </a:rPr>
              <a:t>I</a:t>
            </a:r>
            <a:r>
              <a:rPr lang="en-US" sz="3200" dirty="0" smtClean="0">
                <a:latin typeface="Times New Roman" charset="0"/>
                <a:ea typeface="Times New Roman" charset="0"/>
                <a:cs typeface="Times New Roman" charset="0"/>
              </a:rPr>
              <a:t>dentified </a:t>
            </a:r>
            <a:r>
              <a:rPr lang="en-US" sz="3200" dirty="0">
                <a:latin typeface="Times New Roman" charset="0"/>
                <a:ea typeface="Times New Roman" charset="0"/>
                <a:cs typeface="Times New Roman" charset="0"/>
              </a:rPr>
              <a:t>L</a:t>
            </a:r>
            <a:r>
              <a:rPr lang="en-US" sz="3200" dirty="0" smtClean="0">
                <a:latin typeface="Times New Roman" charset="0"/>
                <a:ea typeface="Times New Roman" charset="0"/>
                <a:cs typeface="Times New Roman" charset="0"/>
              </a:rPr>
              <a:t>anguages </a:t>
            </a:r>
            <a:endParaRPr lang="en-US" sz="3200" dirty="0">
              <a:latin typeface="Times New Roman" charset="0"/>
              <a:ea typeface="Times New Roman" charset="0"/>
              <a:cs typeface="Times New Roman" charset="0"/>
            </a:endParaRPr>
          </a:p>
        </p:txBody>
      </p:sp>
      <p:pic>
        <p:nvPicPr>
          <p:cNvPr id="5" name="Picture 4"/>
          <p:cNvPicPr>
            <a:picLocks noChangeAspect="1"/>
          </p:cNvPicPr>
          <p:nvPr/>
        </p:nvPicPr>
        <p:blipFill rotWithShape="1">
          <a:blip r:embed="rId3"/>
          <a:srcRect b="15674"/>
          <a:stretch/>
        </p:blipFill>
        <p:spPr>
          <a:xfrm>
            <a:off x="990600" y="2171700"/>
            <a:ext cx="4861560" cy="4099560"/>
          </a:xfrm>
          <a:prstGeom prst="rect">
            <a:avLst/>
          </a:prstGeom>
        </p:spPr>
      </p:pic>
      <p:sp>
        <p:nvSpPr>
          <p:cNvPr id="6" name="TextBox 5"/>
          <p:cNvSpPr txBox="1"/>
          <p:nvPr/>
        </p:nvSpPr>
        <p:spPr>
          <a:xfrm>
            <a:off x="11257808" y="6365174"/>
            <a:ext cx="700644" cy="369332"/>
          </a:xfrm>
          <a:prstGeom prst="rect">
            <a:avLst/>
          </a:prstGeom>
          <a:noFill/>
        </p:spPr>
        <p:txBody>
          <a:bodyPr wrap="square" rtlCol="0">
            <a:spAutoFit/>
          </a:bodyPr>
          <a:lstStyle/>
          <a:p>
            <a:r>
              <a:rPr lang="en-US" smtClean="0"/>
              <a:t>(12)</a:t>
            </a:r>
            <a:endParaRPr lang="en-US"/>
          </a:p>
        </p:txBody>
      </p:sp>
    </p:spTree>
    <p:extLst>
      <p:ext uri="{BB962C8B-B14F-4D97-AF65-F5344CB8AC3E}">
        <p14:creationId xmlns:p14="http://schemas.microsoft.com/office/powerpoint/2010/main" val="712348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Values and Demographics in Los Angeles County &amp; the United States </a:t>
            </a:r>
            <a:endParaRPr lang="en-US" dirty="0"/>
          </a:p>
        </p:txBody>
      </p:sp>
      <p:pic>
        <p:nvPicPr>
          <p:cNvPr id="4" name="Content Placeholder 3"/>
          <p:cNvPicPr>
            <a:picLocks noGrp="1" noChangeAspect="1"/>
          </p:cNvPicPr>
          <p:nvPr>
            <p:ph idx="1"/>
          </p:nvPr>
        </p:nvPicPr>
        <p:blipFill>
          <a:blip r:embed="rId3"/>
          <a:stretch>
            <a:fillRect/>
          </a:stretch>
        </p:blipFill>
        <p:spPr>
          <a:xfrm>
            <a:off x="956826" y="2428874"/>
            <a:ext cx="5788622" cy="3195637"/>
          </a:xfrm>
          <a:prstGeom prst="rect">
            <a:avLst/>
          </a:prstGeom>
        </p:spPr>
      </p:pic>
      <p:pic>
        <p:nvPicPr>
          <p:cNvPr id="5" name="Picture 4"/>
          <p:cNvPicPr>
            <a:picLocks noChangeAspect="1"/>
          </p:cNvPicPr>
          <p:nvPr/>
        </p:nvPicPr>
        <p:blipFill>
          <a:blip r:embed="rId4"/>
          <a:stretch>
            <a:fillRect/>
          </a:stretch>
        </p:blipFill>
        <p:spPr>
          <a:xfrm>
            <a:off x="6745449" y="2428018"/>
            <a:ext cx="5327490" cy="3196494"/>
          </a:xfrm>
          <a:prstGeom prst="rect">
            <a:avLst/>
          </a:prstGeom>
        </p:spPr>
      </p:pic>
      <p:sp>
        <p:nvSpPr>
          <p:cNvPr id="3" name="TextBox 2"/>
          <p:cNvSpPr txBox="1"/>
          <p:nvPr/>
        </p:nvSpPr>
        <p:spPr>
          <a:xfrm>
            <a:off x="956826" y="6424551"/>
            <a:ext cx="1002603" cy="369332"/>
          </a:xfrm>
          <a:prstGeom prst="rect">
            <a:avLst/>
          </a:prstGeom>
          <a:noFill/>
        </p:spPr>
        <p:txBody>
          <a:bodyPr wrap="square" rtlCol="0">
            <a:spAutoFit/>
          </a:bodyPr>
          <a:lstStyle/>
          <a:p>
            <a:r>
              <a:rPr lang="en-US" dirty="0" smtClean="0"/>
              <a:t>(13)</a:t>
            </a:r>
            <a:endParaRPr lang="en-US" dirty="0"/>
          </a:p>
        </p:txBody>
      </p:sp>
    </p:spTree>
    <p:extLst>
      <p:ext uri="{BB962C8B-B14F-4D97-AF65-F5344CB8AC3E}">
        <p14:creationId xmlns:p14="http://schemas.microsoft.com/office/powerpoint/2010/main" val="1899531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
            </a:r>
            <a:r>
              <a:rPr lang="en-US" dirty="0" smtClean="0"/>
              <a:t>irst responders in L.A. County </a:t>
            </a:r>
            <a:endParaRPr lang="en-US" dirty="0"/>
          </a:p>
        </p:txBody>
      </p:sp>
      <p:sp>
        <p:nvSpPr>
          <p:cNvPr id="3" name="Content Placeholder 2"/>
          <p:cNvSpPr>
            <a:spLocks noGrp="1"/>
          </p:cNvSpPr>
          <p:nvPr>
            <p:ph idx="1"/>
          </p:nvPr>
        </p:nvSpPr>
        <p:spPr/>
        <p:txBody>
          <a:bodyPr/>
          <a:lstStyle/>
          <a:p>
            <a:r>
              <a:rPr lang="en-US" dirty="0" smtClean="0"/>
              <a:t>2,700 Firefighters</a:t>
            </a:r>
          </a:p>
          <a:p>
            <a:r>
              <a:rPr lang="en-US" dirty="0" smtClean="0"/>
              <a:t>Roughly 1,200 EMTs/ Paramedics </a:t>
            </a:r>
          </a:p>
          <a:p>
            <a:r>
              <a:rPr lang="en-US" dirty="0" smtClean="0"/>
              <a:t>Roughly 10,000 Police Officers </a:t>
            </a:r>
          </a:p>
        </p:txBody>
      </p:sp>
      <p:pic>
        <p:nvPicPr>
          <p:cNvPr id="4" name="Picture 3"/>
          <p:cNvPicPr>
            <a:picLocks noChangeAspect="1"/>
          </p:cNvPicPr>
          <p:nvPr/>
        </p:nvPicPr>
        <p:blipFill>
          <a:blip r:embed="rId3"/>
          <a:stretch>
            <a:fillRect/>
          </a:stretch>
        </p:blipFill>
        <p:spPr>
          <a:xfrm>
            <a:off x="2286000" y="4281601"/>
            <a:ext cx="4511040" cy="1979219"/>
          </a:xfrm>
          <a:prstGeom prst="rect">
            <a:avLst/>
          </a:prstGeom>
        </p:spPr>
      </p:pic>
      <p:pic>
        <p:nvPicPr>
          <p:cNvPr id="5" name="Picture 4"/>
          <p:cNvPicPr>
            <a:picLocks noChangeAspect="1"/>
          </p:cNvPicPr>
          <p:nvPr/>
        </p:nvPicPr>
        <p:blipFill>
          <a:blip r:embed="rId4"/>
          <a:stretch>
            <a:fillRect/>
          </a:stretch>
        </p:blipFill>
        <p:spPr>
          <a:xfrm>
            <a:off x="8245002" y="1428750"/>
            <a:ext cx="3459318" cy="2305050"/>
          </a:xfrm>
          <a:prstGeom prst="rect">
            <a:avLst/>
          </a:prstGeom>
        </p:spPr>
      </p:pic>
      <p:pic>
        <p:nvPicPr>
          <p:cNvPr id="6" name="Picture 5"/>
          <p:cNvPicPr>
            <a:picLocks noChangeAspect="1"/>
          </p:cNvPicPr>
          <p:nvPr/>
        </p:nvPicPr>
        <p:blipFill>
          <a:blip r:embed="rId5"/>
          <a:stretch>
            <a:fillRect/>
          </a:stretch>
        </p:blipFill>
        <p:spPr>
          <a:xfrm>
            <a:off x="7942661" y="3949140"/>
            <a:ext cx="4064000" cy="2705100"/>
          </a:xfrm>
          <a:prstGeom prst="rect">
            <a:avLst/>
          </a:prstGeom>
        </p:spPr>
      </p:pic>
      <p:sp>
        <p:nvSpPr>
          <p:cNvPr id="7" name="TextBox 6"/>
          <p:cNvSpPr txBox="1"/>
          <p:nvPr/>
        </p:nvSpPr>
        <p:spPr>
          <a:xfrm>
            <a:off x="973777" y="6260820"/>
            <a:ext cx="581891" cy="369332"/>
          </a:xfrm>
          <a:prstGeom prst="rect">
            <a:avLst/>
          </a:prstGeom>
          <a:noFill/>
        </p:spPr>
        <p:txBody>
          <a:bodyPr wrap="square" rtlCol="0">
            <a:spAutoFit/>
          </a:bodyPr>
          <a:lstStyle/>
          <a:p>
            <a:r>
              <a:rPr lang="en-US" dirty="0" smtClean="0"/>
              <a:t>(14)</a:t>
            </a:r>
            <a:endParaRPr lang="en-US" dirty="0"/>
          </a:p>
        </p:txBody>
      </p:sp>
    </p:spTree>
    <p:extLst>
      <p:ext uri="{BB962C8B-B14F-4D97-AF65-F5344CB8AC3E}">
        <p14:creationId xmlns:p14="http://schemas.microsoft.com/office/powerpoint/2010/main" val="14277373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Statistics on diversity amongst first responders</a:t>
            </a:r>
            <a:endParaRPr lang="en-US" dirty="0"/>
          </a:p>
        </p:txBody>
      </p:sp>
      <p:sp>
        <p:nvSpPr>
          <p:cNvPr id="3" name="Content Placeholder 2"/>
          <p:cNvSpPr>
            <a:spLocks noGrp="1"/>
          </p:cNvSpPr>
          <p:nvPr>
            <p:ph idx="1"/>
          </p:nvPr>
        </p:nvSpPr>
        <p:spPr>
          <a:xfrm>
            <a:off x="685800" y="2286000"/>
            <a:ext cx="3794760" cy="3581400"/>
          </a:xfrm>
        </p:spPr>
        <p:txBody>
          <a:bodyPr>
            <a:normAutofit fontScale="92500" lnSpcReduction="10000"/>
          </a:bodyPr>
          <a:lstStyle/>
          <a:p>
            <a:pPr marL="0" indent="0">
              <a:buNone/>
            </a:pPr>
            <a:r>
              <a:rPr lang="en-US" dirty="0" smtClean="0"/>
              <a:t>Racial Statistics of Firefighters in the United States</a:t>
            </a:r>
            <a:endParaRPr lang="en-US" dirty="0"/>
          </a:p>
          <a:p>
            <a:r>
              <a:rPr lang="en-US" dirty="0"/>
              <a:t>White</a:t>
            </a:r>
            <a:r>
              <a:rPr lang="en-US" b="1" dirty="0"/>
              <a:t>, 75.0%</a:t>
            </a:r>
            <a:endParaRPr lang="en-US" dirty="0"/>
          </a:p>
          <a:p>
            <a:r>
              <a:rPr lang="en-US" dirty="0"/>
              <a:t>Hispanic or Latino</a:t>
            </a:r>
            <a:r>
              <a:rPr lang="en-US" b="1" dirty="0"/>
              <a:t>, 13.6%</a:t>
            </a:r>
            <a:endParaRPr lang="en-US" dirty="0"/>
          </a:p>
          <a:p>
            <a:r>
              <a:rPr lang="en-US" dirty="0"/>
              <a:t>Black or African American</a:t>
            </a:r>
            <a:r>
              <a:rPr lang="en-US" b="1" dirty="0"/>
              <a:t>, 6.9%</a:t>
            </a:r>
            <a:endParaRPr lang="en-US" dirty="0"/>
          </a:p>
          <a:p>
            <a:r>
              <a:rPr lang="en-US" dirty="0"/>
              <a:t>Asian</a:t>
            </a:r>
            <a:r>
              <a:rPr lang="en-US" b="1" dirty="0"/>
              <a:t>, 1.8%</a:t>
            </a:r>
            <a:endParaRPr lang="en-US" dirty="0"/>
          </a:p>
          <a:p>
            <a:r>
              <a:rPr lang="en-US" dirty="0"/>
              <a:t>Unknown</a:t>
            </a:r>
            <a:r>
              <a:rPr lang="en-US" b="1" dirty="0"/>
              <a:t>, 1.5%</a:t>
            </a:r>
            <a:endParaRPr lang="en-US" dirty="0"/>
          </a:p>
          <a:p>
            <a:r>
              <a:rPr lang="en-US" dirty="0"/>
              <a:t>American Indian and Alaska Native</a:t>
            </a:r>
            <a:r>
              <a:rPr lang="en-US" b="1" dirty="0"/>
              <a:t>, 1.2%</a:t>
            </a:r>
            <a:endParaRPr lang="en-US" dirty="0"/>
          </a:p>
          <a:p>
            <a:endParaRPr lang="en-US" dirty="0"/>
          </a:p>
        </p:txBody>
      </p:sp>
      <p:sp>
        <p:nvSpPr>
          <p:cNvPr id="4" name="TextBox 3"/>
          <p:cNvSpPr txBox="1"/>
          <p:nvPr/>
        </p:nvSpPr>
        <p:spPr>
          <a:xfrm>
            <a:off x="4160520" y="2194560"/>
            <a:ext cx="3566160" cy="4493538"/>
          </a:xfrm>
          <a:prstGeom prst="rect">
            <a:avLst/>
          </a:prstGeom>
          <a:noFill/>
        </p:spPr>
        <p:txBody>
          <a:bodyPr wrap="square" rtlCol="0">
            <a:spAutoFit/>
          </a:bodyPr>
          <a:lstStyle/>
          <a:p>
            <a:r>
              <a:rPr lang="en-US" sz="1900" dirty="0" smtClean="0">
                <a:solidFill>
                  <a:schemeClr val="tx2"/>
                </a:solidFill>
              </a:rPr>
              <a:t>Racial Statistics on Paramedics in the United States </a:t>
            </a:r>
          </a:p>
          <a:p>
            <a:pPr marL="342900" indent="-342900">
              <a:lnSpc>
                <a:spcPct val="150000"/>
              </a:lnSpc>
              <a:buFont typeface="Wingdings" charset="2"/>
              <a:buChar char="§"/>
            </a:pPr>
            <a:r>
              <a:rPr lang="en-US" sz="1900" dirty="0">
                <a:solidFill>
                  <a:schemeClr val="tx2"/>
                </a:solidFill>
              </a:rPr>
              <a:t>White</a:t>
            </a:r>
            <a:r>
              <a:rPr lang="en-US" sz="1900" b="1" dirty="0">
                <a:solidFill>
                  <a:schemeClr val="tx2"/>
                </a:solidFill>
              </a:rPr>
              <a:t>, 71.7%</a:t>
            </a:r>
            <a:endParaRPr lang="en-US" sz="1900" dirty="0">
              <a:solidFill>
                <a:schemeClr val="tx2"/>
              </a:solidFill>
            </a:endParaRPr>
          </a:p>
          <a:p>
            <a:pPr marL="342900" indent="-342900">
              <a:lnSpc>
                <a:spcPct val="150000"/>
              </a:lnSpc>
              <a:buFont typeface="Wingdings" charset="2"/>
              <a:buChar char="§"/>
            </a:pPr>
            <a:r>
              <a:rPr lang="en-US" sz="1900" dirty="0">
                <a:solidFill>
                  <a:schemeClr val="tx2"/>
                </a:solidFill>
              </a:rPr>
              <a:t>Hispanic or Latino</a:t>
            </a:r>
            <a:r>
              <a:rPr lang="en-US" sz="1900" b="1" dirty="0">
                <a:solidFill>
                  <a:schemeClr val="tx2"/>
                </a:solidFill>
              </a:rPr>
              <a:t>, 14.5%</a:t>
            </a:r>
            <a:endParaRPr lang="en-US" sz="1900" dirty="0">
              <a:solidFill>
                <a:schemeClr val="tx2"/>
              </a:solidFill>
            </a:endParaRPr>
          </a:p>
          <a:p>
            <a:pPr marL="342900" indent="-342900">
              <a:lnSpc>
                <a:spcPct val="150000"/>
              </a:lnSpc>
              <a:buFont typeface="Wingdings" charset="2"/>
              <a:buChar char="§"/>
            </a:pPr>
            <a:r>
              <a:rPr lang="en-US" sz="1900" dirty="0">
                <a:solidFill>
                  <a:schemeClr val="tx2"/>
                </a:solidFill>
              </a:rPr>
              <a:t>Black or African American</a:t>
            </a:r>
            <a:r>
              <a:rPr lang="en-US" sz="1900" b="1" dirty="0">
                <a:solidFill>
                  <a:schemeClr val="tx2"/>
                </a:solidFill>
              </a:rPr>
              <a:t>, 6.9%</a:t>
            </a:r>
            <a:endParaRPr lang="en-US" sz="1900" dirty="0">
              <a:solidFill>
                <a:schemeClr val="tx2"/>
              </a:solidFill>
            </a:endParaRPr>
          </a:p>
          <a:p>
            <a:pPr marL="342900" indent="-342900">
              <a:lnSpc>
                <a:spcPct val="150000"/>
              </a:lnSpc>
              <a:buFont typeface="Wingdings" charset="2"/>
              <a:buChar char="§"/>
            </a:pPr>
            <a:r>
              <a:rPr lang="en-US" sz="1900" dirty="0">
                <a:solidFill>
                  <a:schemeClr val="tx2"/>
                </a:solidFill>
              </a:rPr>
              <a:t>Asian</a:t>
            </a:r>
            <a:r>
              <a:rPr lang="en-US" sz="1900" b="1" dirty="0">
                <a:solidFill>
                  <a:schemeClr val="tx2"/>
                </a:solidFill>
              </a:rPr>
              <a:t>, 3.5%</a:t>
            </a:r>
            <a:endParaRPr lang="en-US" sz="1900" dirty="0">
              <a:solidFill>
                <a:schemeClr val="tx2"/>
              </a:solidFill>
            </a:endParaRPr>
          </a:p>
          <a:p>
            <a:pPr marL="342900" indent="-342900">
              <a:lnSpc>
                <a:spcPct val="150000"/>
              </a:lnSpc>
              <a:buFont typeface="Wingdings" charset="2"/>
              <a:buChar char="§"/>
            </a:pPr>
            <a:r>
              <a:rPr lang="en-US" sz="1900" dirty="0">
                <a:solidFill>
                  <a:schemeClr val="tx2"/>
                </a:solidFill>
              </a:rPr>
              <a:t>Unknown</a:t>
            </a:r>
            <a:r>
              <a:rPr lang="en-US" sz="1900" b="1" dirty="0">
                <a:solidFill>
                  <a:schemeClr val="tx2"/>
                </a:solidFill>
              </a:rPr>
              <a:t>, 2.5%</a:t>
            </a:r>
            <a:endParaRPr lang="en-US" sz="1900" dirty="0">
              <a:solidFill>
                <a:schemeClr val="tx2"/>
              </a:solidFill>
            </a:endParaRPr>
          </a:p>
          <a:p>
            <a:pPr marL="342900" indent="-342900">
              <a:lnSpc>
                <a:spcPct val="150000"/>
              </a:lnSpc>
              <a:buFont typeface="Wingdings" charset="2"/>
              <a:buChar char="§"/>
            </a:pPr>
            <a:r>
              <a:rPr lang="en-US" sz="1900" dirty="0">
                <a:solidFill>
                  <a:schemeClr val="tx2"/>
                </a:solidFill>
              </a:rPr>
              <a:t>American Indian and Alaska Native</a:t>
            </a:r>
            <a:r>
              <a:rPr lang="en-US" sz="1900" b="1" dirty="0">
                <a:solidFill>
                  <a:schemeClr val="tx2"/>
                </a:solidFill>
              </a:rPr>
              <a:t>, 0.9%</a:t>
            </a:r>
            <a:endParaRPr lang="en-US" sz="1900" dirty="0">
              <a:solidFill>
                <a:schemeClr val="tx2"/>
              </a:solidFill>
            </a:endParaRPr>
          </a:p>
          <a:p>
            <a:pPr marL="342900" indent="-342900">
              <a:buFont typeface="Wingdings" charset="2"/>
              <a:buChar char="§"/>
            </a:pPr>
            <a:endParaRPr lang="en-US" sz="2000" dirty="0"/>
          </a:p>
        </p:txBody>
      </p:sp>
      <p:sp>
        <p:nvSpPr>
          <p:cNvPr id="5" name="TextBox 4"/>
          <p:cNvSpPr txBox="1"/>
          <p:nvPr/>
        </p:nvSpPr>
        <p:spPr>
          <a:xfrm>
            <a:off x="7726680" y="2209800"/>
            <a:ext cx="3886200" cy="3716402"/>
          </a:xfrm>
          <a:prstGeom prst="rect">
            <a:avLst/>
          </a:prstGeom>
          <a:noFill/>
        </p:spPr>
        <p:txBody>
          <a:bodyPr wrap="square" rtlCol="0">
            <a:spAutoFit/>
          </a:bodyPr>
          <a:lstStyle/>
          <a:p>
            <a:r>
              <a:rPr lang="en-US" dirty="0" smtClean="0">
                <a:solidFill>
                  <a:schemeClr val="tx2"/>
                </a:solidFill>
              </a:rPr>
              <a:t>Racial Statistics on Police Officers in the United States </a:t>
            </a:r>
            <a:endParaRPr lang="en-US" dirty="0">
              <a:solidFill>
                <a:schemeClr val="tx2"/>
              </a:solidFill>
            </a:endParaRPr>
          </a:p>
          <a:p>
            <a:pPr marL="285750" indent="-285750">
              <a:lnSpc>
                <a:spcPct val="150000"/>
              </a:lnSpc>
              <a:buFont typeface="Wingdings" charset="2"/>
              <a:buChar char="§"/>
            </a:pPr>
            <a:r>
              <a:rPr lang="en-US" sz="1900" dirty="0">
                <a:solidFill>
                  <a:schemeClr val="tx2"/>
                </a:solidFill>
              </a:rPr>
              <a:t>White</a:t>
            </a:r>
            <a:r>
              <a:rPr lang="en-US" sz="1900" b="1" dirty="0">
                <a:solidFill>
                  <a:schemeClr val="tx2"/>
                </a:solidFill>
              </a:rPr>
              <a:t>, 64.9%</a:t>
            </a:r>
            <a:endParaRPr lang="en-US" sz="1900" dirty="0">
              <a:solidFill>
                <a:schemeClr val="tx2"/>
              </a:solidFill>
            </a:endParaRPr>
          </a:p>
          <a:p>
            <a:pPr marL="285750" indent="-285750">
              <a:lnSpc>
                <a:spcPct val="150000"/>
              </a:lnSpc>
              <a:buFont typeface="Wingdings" charset="2"/>
              <a:buChar char="§"/>
            </a:pPr>
            <a:r>
              <a:rPr lang="en-US" sz="1900" dirty="0">
                <a:solidFill>
                  <a:schemeClr val="tx2"/>
                </a:solidFill>
              </a:rPr>
              <a:t>Hispanic or Latino</a:t>
            </a:r>
            <a:r>
              <a:rPr lang="en-US" sz="1900" b="1" dirty="0">
                <a:solidFill>
                  <a:schemeClr val="tx2"/>
                </a:solidFill>
              </a:rPr>
              <a:t>, 16.9%</a:t>
            </a:r>
            <a:endParaRPr lang="en-US" sz="1900" dirty="0">
              <a:solidFill>
                <a:schemeClr val="tx2"/>
              </a:solidFill>
            </a:endParaRPr>
          </a:p>
          <a:p>
            <a:pPr marL="285750" indent="-285750">
              <a:lnSpc>
                <a:spcPct val="150000"/>
              </a:lnSpc>
              <a:buFont typeface="Wingdings" charset="2"/>
              <a:buChar char="§"/>
            </a:pPr>
            <a:r>
              <a:rPr lang="en-US" sz="1900" dirty="0">
                <a:solidFill>
                  <a:schemeClr val="tx2"/>
                </a:solidFill>
              </a:rPr>
              <a:t>Black or African American</a:t>
            </a:r>
            <a:r>
              <a:rPr lang="en-US" sz="1900" b="1" dirty="0">
                <a:solidFill>
                  <a:schemeClr val="tx2"/>
                </a:solidFill>
              </a:rPr>
              <a:t>, 12.1%</a:t>
            </a:r>
            <a:endParaRPr lang="en-US" sz="1900" dirty="0">
              <a:solidFill>
                <a:schemeClr val="tx2"/>
              </a:solidFill>
            </a:endParaRPr>
          </a:p>
          <a:p>
            <a:pPr marL="285750" indent="-285750">
              <a:lnSpc>
                <a:spcPct val="150000"/>
              </a:lnSpc>
              <a:buFont typeface="Wingdings" charset="2"/>
              <a:buChar char="§"/>
            </a:pPr>
            <a:r>
              <a:rPr lang="en-US" sz="1900" dirty="0">
                <a:solidFill>
                  <a:schemeClr val="tx2"/>
                </a:solidFill>
              </a:rPr>
              <a:t>Asian</a:t>
            </a:r>
            <a:r>
              <a:rPr lang="en-US" sz="1900" b="1" dirty="0">
                <a:solidFill>
                  <a:schemeClr val="tx2"/>
                </a:solidFill>
              </a:rPr>
              <a:t>, 3.0%</a:t>
            </a:r>
            <a:endParaRPr lang="en-US" sz="1900" dirty="0">
              <a:solidFill>
                <a:schemeClr val="tx2"/>
              </a:solidFill>
            </a:endParaRPr>
          </a:p>
          <a:p>
            <a:pPr marL="285750" indent="-285750">
              <a:lnSpc>
                <a:spcPct val="150000"/>
              </a:lnSpc>
              <a:buFont typeface="Wingdings" charset="2"/>
              <a:buChar char="§"/>
            </a:pPr>
            <a:r>
              <a:rPr lang="en-US" sz="1900" dirty="0">
                <a:solidFill>
                  <a:schemeClr val="tx2"/>
                </a:solidFill>
              </a:rPr>
              <a:t>Unknown</a:t>
            </a:r>
            <a:r>
              <a:rPr lang="en-US" sz="1900" b="1" dirty="0">
                <a:solidFill>
                  <a:schemeClr val="tx2"/>
                </a:solidFill>
              </a:rPr>
              <a:t>, 2.2%</a:t>
            </a:r>
            <a:endParaRPr lang="en-US" sz="1900" dirty="0">
              <a:solidFill>
                <a:schemeClr val="tx2"/>
              </a:solidFill>
            </a:endParaRPr>
          </a:p>
          <a:p>
            <a:pPr marL="285750" indent="-285750">
              <a:lnSpc>
                <a:spcPct val="150000"/>
              </a:lnSpc>
              <a:buFont typeface="Wingdings" charset="2"/>
              <a:buChar char="§"/>
            </a:pPr>
            <a:r>
              <a:rPr lang="en-US" sz="1900" dirty="0">
                <a:solidFill>
                  <a:schemeClr val="tx2"/>
                </a:solidFill>
              </a:rPr>
              <a:t>American Indian and Alaska Native</a:t>
            </a:r>
            <a:r>
              <a:rPr lang="en-US" sz="1900" b="1" dirty="0">
                <a:solidFill>
                  <a:schemeClr val="tx2"/>
                </a:solidFill>
              </a:rPr>
              <a:t>, 0.9%</a:t>
            </a:r>
            <a:endParaRPr lang="en-US" sz="1900" dirty="0">
              <a:solidFill>
                <a:schemeClr val="tx2"/>
              </a:solidFill>
            </a:endParaRPr>
          </a:p>
        </p:txBody>
      </p:sp>
      <p:sp>
        <p:nvSpPr>
          <p:cNvPr id="6" name="TextBox 5"/>
          <p:cNvSpPr txBox="1"/>
          <p:nvPr/>
        </p:nvSpPr>
        <p:spPr>
          <a:xfrm>
            <a:off x="926275" y="6424551"/>
            <a:ext cx="855024" cy="369332"/>
          </a:xfrm>
          <a:prstGeom prst="rect">
            <a:avLst/>
          </a:prstGeom>
          <a:noFill/>
        </p:spPr>
        <p:txBody>
          <a:bodyPr wrap="square" rtlCol="0">
            <a:spAutoFit/>
          </a:bodyPr>
          <a:lstStyle/>
          <a:p>
            <a:r>
              <a:rPr lang="en-US" dirty="0" smtClean="0"/>
              <a:t>(14)</a:t>
            </a:r>
            <a:endParaRPr lang="en-US" dirty="0"/>
          </a:p>
        </p:txBody>
      </p:sp>
    </p:spTree>
    <p:extLst>
      <p:ext uri="{BB962C8B-B14F-4D97-AF65-F5344CB8AC3E}">
        <p14:creationId xmlns:p14="http://schemas.microsoft.com/office/powerpoint/2010/main" val="789050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2249" y="2237905"/>
            <a:ext cx="9601200" cy="1485900"/>
          </a:xfrm>
        </p:spPr>
        <p:txBody>
          <a:bodyPr/>
          <a:lstStyle/>
          <a:p>
            <a:r>
              <a:rPr lang="en-US" b="1" dirty="0" smtClean="0"/>
              <a:t>Discuss why is it important to have diversity amongst </a:t>
            </a:r>
            <a:r>
              <a:rPr lang="en-US" b="1" dirty="0"/>
              <a:t>f</a:t>
            </a:r>
            <a:r>
              <a:rPr lang="en-US" b="1" dirty="0" smtClean="0"/>
              <a:t>irst responders </a:t>
            </a:r>
            <a:endParaRPr lang="en-US" b="1" dirty="0"/>
          </a:p>
        </p:txBody>
      </p:sp>
      <p:pic>
        <p:nvPicPr>
          <p:cNvPr id="4" name="Picture 3"/>
          <p:cNvPicPr>
            <a:picLocks noChangeAspect="1"/>
          </p:cNvPicPr>
          <p:nvPr/>
        </p:nvPicPr>
        <p:blipFill>
          <a:blip r:embed="rId3"/>
          <a:stretch>
            <a:fillRect/>
          </a:stretch>
        </p:blipFill>
        <p:spPr>
          <a:xfrm>
            <a:off x="4408033" y="4590428"/>
            <a:ext cx="3215467" cy="1800662"/>
          </a:xfrm>
          <a:prstGeom prst="rect">
            <a:avLst/>
          </a:prstGeom>
        </p:spPr>
      </p:pic>
      <p:pic>
        <p:nvPicPr>
          <p:cNvPr id="6" name="Picture 5"/>
          <p:cNvPicPr>
            <a:picLocks noChangeAspect="1"/>
          </p:cNvPicPr>
          <p:nvPr/>
        </p:nvPicPr>
        <p:blipFill>
          <a:blip r:embed="rId4"/>
          <a:stretch>
            <a:fillRect/>
          </a:stretch>
        </p:blipFill>
        <p:spPr>
          <a:xfrm>
            <a:off x="5273683" y="100594"/>
            <a:ext cx="1484168" cy="1484168"/>
          </a:xfrm>
          <a:prstGeom prst="rect">
            <a:avLst/>
          </a:prstGeom>
        </p:spPr>
      </p:pic>
    </p:spTree>
    <p:extLst>
      <p:ext uri="{BB962C8B-B14F-4D97-AF65-F5344CB8AC3E}">
        <p14:creationId xmlns:p14="http://schemas.microsoft.com/office/powerpoint/2010/main" val="1947128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Awareness during COVID-19 </a:t>
            </a:r>
            <a:endParaRPr lang="en-US" dirty="0"/>
          </a:p>
        </p:txBody>
      </p:sp>
      <p:sp>
        <p:nvSpPr>
          <p:cNvPr id="3" name="Content Placeholder 2"/>
          <p:cNvSpPr>
            <a:spLocks noGrp="1"/>
          </p:cNvSpPr>
          <p:nvPr>
            <p:ph idx="1"/>
          </p:nvPr>
        </p:nvSpPr>
        <p:spPr>
          <a:xfrm>
            <a:off x="1371600" y="1600200"/>
            <a:ext cx="9601200" cy="3581400"/>
          </a:xfrm>
        </p:spPr>
        <p:txBody>
          <a:bodyPr/>
          <a:lstStyle/>
          <a:p>
            <a:r>
              <a:rPr lang="en-US" dirty="0" smtClean="0"/>
              <a:t>Those who reside in lower income communities were harshly affected by COVID-19 </a:t>
            </a:r>
          </a:p>
          <a:p>
            <a:r>
              <a:rPr lang="en-US" dirty="0" smtClean="0"/>
              <a:t>Black and Latino residents of L.A. County were hit hard </a:t>
            </a:r>
          </a:p>
          <a:p>
            <a:r>
              <a:rPr lang="en-US" dirty="0" smtClean="0"/>
              <a:t>Racial and ethnic disparities in Public Health is the main reason lower income communities suffer </a:t>
            </a:r>
          </a:p>
          <a:p>
            <a:r>
              <a:rPr lang="en-US" dirty="0" smtClean="0"/>
              <a:t>Less resources are available in lower income communities</a:t>
            </a:r>
          </a:p>
          <a:p>
            <a:r>
              <a:rPr lang="en-US" dirty="0" smtClean="0"/>
              <a:t>According to L.A. Times, “Between </a:t>
            </a:r>
            <a:r>
              <a:rPr lang="en-US" dirty="0"/>
              <a:t>Jan. 29 and Feb. 11, for every 100,000 unvaccinated residents in each racial or ethnic group, 74 Latino and 60 Black residents were hospitalized for COVID-19, while 43 white and 30 Asian American </a:t>
            </a:r>
            <a:r>
              <a:rPr lang="en-US" dirty="0" smtClean="0"/>
              <a:t>residents were.”</a:t>
            </a:r>
          </a:p>
          <a:p>
            <a:endParaRPr lang="en-US" dirty="0"/>
          </a:p>
        </p:txBody>
      </p:sp>
      <p:pic>
        <p:nvPicPr>
          <p:cNvPr id="4" name="Content Placeholder 3"/>
          <p:cNvPicPr>
            <a:picLocks noChangeAspect="1"/>
          </p:cNvPicPr>
          <p:nvPr/>
        </p:nvPicPr>
        <p:blipFill>
          <a:blip r:embed="rId3"/>
          <a:stretch>
            <a:fillRect/>
          </a:stretch>
        </p:blipFill>
        <p:spPr>
          <a:xfrm>
            <a:off x="7740645" y="4724983"/>
            <a:ext cx="4451355" cy="2133017"/>
          </a:xfrm>
          <a:prstGeom prst="rect">
            <a:avLst/>
          </a:prstGeom>
        </p:spPr>
      </p:pic>
      <p:sp>
        <p:nvSpPr>
          <p:cNvPr id="5" name="TextBox 4"/>
          <p:cNvSpPr txBox="1"/>
          <p:nvPr/>
        </p:nvSpPr>
        <p:spPr>
          <a:xfrm>
            <a:off x="855023" y="6258296"/>
            <a:ext cx="1056904" cy="369332"/>
          </a:xfrm>
          <a:prstGeom prst="rect">
            <a:avLst/>
          </a:prstGeom>
          <a:noFill/>
        </p:spPr>
        <p:txBody>
          <a:bodyPr wrap="square" rtlCol="0">
            <a:spAutoFit/>
          </a:bodyPr>
          <a:lstStyle/>
          <a:p>
            <a:r>
              <a:rPr lang="en-US" dirty="0" smtClean="0"/>
              <a:t>(9,10) </a:t>
            </a:r>
            <a:endParaRPr lang="en-US" dirty="0"/>
          </a:p>
        </p:txBody>
      </p:sp>
    </p:spTree>
    <p:extLst>
      <p:ext uri="{BB962C8B-B14F-4D97-AF65-F5344CB8AC3E}">
        <p14:creationId xmlns:p14="http://schemas.microsoft.com/office/powerpoint/2010/main" val="169058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Statistics on Cultural Awareness during the COVID-19 Pandemic </a:t>
            </a:r>
            <a:endParaRPr lang="en-US" dirty="0"/>
          </a:p>
        </p:txBody>
      </p:sp>
      <p:pic>
        <p:nvPicPr>
          <p:cNvPr id="5" name="Picture 4"/>
          <p:cNvPicPr>
            <a:picLocks noChangeAspect="1"/>
          </p:cNvPicPr>
          <p:nvPr/>
        </p:nvPicPr>
        <p:blipFill>
          <a:blip r:embed="rId3"/>
          <a:stretch>
            <a:fillRect/>
          </a:stretch>
        </p:blipFill>
        <p:spPr>
          <a:xfrm>
            <a:off x="2752726" y="2171701"/>
            <a:ext cx="6019800" cy="4514850"/>
          </a:xfrm>
          <a:prstGeom prst="rect">
            <a:avLst/>
          </a:prstGeom>
        </p:spPr>
      </p:pic>
      <p:sp>
        <p:nvSpPr>
          <p:cNvPr id="3" name="TextBox 2"/>
          <p:cNvSpPr txBox="1"/>
          <p:nvPr/>
        </p:nvSpPr>
        <p:spPr>
          <a:xfrm>
            <a:off x="926275" y="6329548"/>
            <a:ext cx="534390" cy="369332"/>
          </a:xfrm>
          <a:prstGeom prst="rect">
            <a:avLst/>
          </a:prstGeom>
          <a:noFill/>
        </p:spPr>
        <p:txBody>
          <a:bodyPr wrap="square" rtlCol="0">
            <a:spAutoFit/>
          </a:bodyPr>
          <a:lstStyle/>
          <a:p>
            <a:r>
              <a:rPr lang="en-US" smtClean="0"/>
              <a:t>(7)</a:t>
            </a:r>
            <a:endParaRPr lang="en-US"/>
          </a:p>
        </p:txBody>
      </p:sp>
    </p:spTree>
    <p:extLst>
      <p:ext uri="{BB962C8B-B14F-4D97-AF65-F5344CB8AC3E}">
        <p14:creationId xmlns:p14="http://schemas.microsoft.com/office/powerpoint/2010/main" val="4073422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Disparities in L.A. County </a:t>
            </a:r>
            <a:endParaRPr lang="en-US" dirty="0"/>
          </a:p>
        </p:txBody>
      </p:sp>
      <p:sp>
        <p:nvSpPr>
          <p:cNvPr id="3" name="Content Placeholder 2"/>
          <p:cNvSpPr>
            <a:spLocks noGrp="1"/>
          </p:cNvSpPr>
          <p:nvPr>
            <p:ph idx="1"/>
          </p:nvPr>
        </p:nvSpPr>
        <p:spPr/>
        <p:txBody>
          <a:bodyPr>
            <a:normAutofit/>
          </a:bodyPr>
          <a:lstStyle/>
          <a:p>
            <a:r>
              <a:rPr lang="en-US" sz="3600" dirty="0" smtClean="0">
                <a:hlinkClick r:id="rId3" tooltip="Video on Health DIsparites in L.A. County "/>
              </a:rPr>
              <a:t>Covid Vaccine Health Disparities Video </a:t>
            </a:r>
            <a:r>
              <a:rPr lang="en-US" sz="3600" dirty="0" smtClean="0"/>
              <a:t> </a:t>
            </a:r>
            <a:endParaRPr lang="en-US" sz="3600" dirty="0"/>
          </a:p>
        </p:txBody>
      </p:sp>
      <p:pic>
        <p:nvPicPr>
          <p:cNvPr id="4" name="Picture 3"/>
          <p:cNvPicPr>
            <a:picLocks noChangeAspect="1"/>
          </p:cNvPicPr>
          <p:nvPr/>
        </p:nvPicPr>
        <p:blipFill>
          <a:blip r:embed="rId4"/>
          <a:stretch>
            <a:fillRect/>
          </a:stretch>
        </p:blipFill>
        <p:spPr>
          <a:xfrm>
            <a:off x="4267200" y="4214751"/>
            <a:ext cx="3810000" cy="2133600"/>
          </a:xfrm>
          <a:prstGeom prst="rect">
            <a:avLst/>
          </a:prstGeom>
        </p:spPr>
      </p:pic>
      <p:sp>
        <p:nvSpPr>
          <p:cNvPr id="5" name="TextBox 4"/>
          <p:cNvSpPr txBox="1"/>
          <p:nvPr/>
        </p:nvSpPr>
        <p:spPr>
          <a:xfrm>
            <a:off x="866899" y="6348351"/>
            <a:ext cx="504701" cy="369332"/>
          </a:xfrm>
          <a:prstGeom prst="rect">
            <a:avLst/>
          </a:prstGeom>
          <a:noFill/>
        </p:spPr>
        <p:txBody>
          <a:bodyPr wrap="square" rtlCol="0">
            <a:spAutoFit/>
          </a:bodyPr>
          <a:lstStyle/>
          <a:p>
            <a:r>
              <a:rPr lang="en-US" dirty="0" smtClean="0"/>
              <a:t>(8)</a:t>
            </a:r>
            <a:endParaRPr lang="en-US" dirty="0"/>
          </a:p>
        </p:txBody>
      </p:sp>
    </p:spTree>
    <p:extLst>
      <p:ext uri="{BB962C8B-B14F-4D97-AF65-F5344CB8AC3E}">
        <p14:creationId xmlns:p14="http://schemas.microsoft.com/office/powerpoint/2010/main" val="13291026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3609" y="1799111"/>
            <a:ext cx="9601200" cy="1485900"/>
          </a:xfrm>
        </p:spPr>
        <p:txBody>
          <a:bodyPr>
            <a:noAutofit/>
          </a:bodyPr>
          <a:lstStyle/>
          <a:p>
            <a:r>
              <a:rPr lang="en-US" dirty="0"/>
              <a:t>H</a:t>
            </a:r>
            <a:r>
              <a:rPr lang="en-US" dirty="0" smtClean="0"/>
              <a:t>ave </a:t>
            </a:r>
            <a:r>
              <a:rPr lang="en-US" dirty="0"/>
              <a:t>you ever experienced or witnessed racism during a public health emergency? </a:t>
            </a:r>
            <a:r>
              <a:rPr lang="en-US" smtClean="0"/>
              <a:t>How </a:t>
            </a:r>
            <a:r>
              <a:rPr lang="en-US" dirty="0"/>
              <a:t>can this impact the community? </a:t>
            </a:r>
            <a:endParaRPr lang="en-US" b="1" dirty="0"/>
          </a:p>
        </p:txBody>
      </p:sp>
      <p:pic>
        <p:nvPicPr>
          <p:cNvPr id="4" name="Picture 3"/>
          <p:cNvPicPr>
            <a:picLocks noChangeAspect="1"/>
          </p:cNvPicPr>
          <p:nvPr/>
        </p:nvPicPr>
        <p:blipFill>
          <a:blip r:embed="rId3"/>
          <a:stretch>
            <a:fillRect/>
          </a:stretch>
        </p:blipFill>
        <p:spPr>
          <a:xfrm>
            <a:off x="4940382" y="4477987"/>
            <a:ext cx="2006682" cy="2006682"/>
          </a:xfrm>
          <a:prstGeom prst="rect">
            <a:avLst/>
          </a:prstGeom>
        </p:spPr>
      </p:pic>
    </p:spTree>
    <p:extLst>
      <p:ext uri="{BB962C8B-B14F-4D97-AF65-F5344CB8AC3E}">
        <p14:creationId xmlns:p14="http://schemas.microsoft.com/office/powerpoint/2010/main" val="1054058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Asian hate/ Latino hate/ BLM made cultural awareness an important topic </a:t>
            </a:r>
            <a:endParaRPr lang="en-US" dirty="0"/>
          </a:p>
        </p:txBody>
      </p:sp>
      <p:sp>
        <p:nvSpPr>
          <p:cNvPr id="3" name="Content Placeholder 2"/>
          <p:cNvSpPr>
            <a:spLocks noGrp="1"/>
          </p:cNvSpPr>
          <p:nvPr>
            <p:ph idx="1"/>
          </p:nvPr>
        </p:nvSpPr>
        <p:spPr>
          <a:xfrm>
            <a:off x="1371600" y="2041071"/>
            <a:ext cx="2939143" cy="4442460"/>
          </a:xfrm>
        </p:spPr>
        <p:txBody>
          <a:bodyPr>
            <a:normAutofit/>
          </a:bodyPr>
          <a:lstStyle/>
          <a:p>
            <a:pPr marL="0" indent="0">
              <a:buNone/>
            </a:pPr>
            <a:r>
              <a:rPr lang="en-US" dirty="0" smtClean="0"/>
              <a:t>Stop Asian Hate Movement </a:t>
            </a:r>
          </a:p>
          <a:p>
            <a:r>
              <a:rPr lang="en-US" dirty="0" smtClean="0"/>
              <a:t>Began March 2021</a:t>
            </a:r>
          </a:p>
          <a:p>
            <a:r>
              <a:rPr lang="en-US" dirty="0" smtClean="0"/>
              <a:t>Goal: End hate crimes against Asian Americans </a:t>
            </a:r>
          </a:p>
          <a:p>
            <a:r>
              <a:rPr lang="en-US" dirty="0" smtClean="0"/>
              <a:t>Xenophobia and Racism against Asians got worse during the pandemic </a:t>
            </a:r>
          </a:p>
          <a:p>
            <a:r>
              <a:rPr lang="en-US" dirty="0" smtClean="0"/>
              <a:t>The racist remarks were related to the Covid-19 pandemic </a:t>
            </a:r>
          </a:p>
        </p:txBody>
      </p:sp>
      <p:sp>
        <p:nvSpPr>
          <p:cNvPr id="4" name="TextBox 3"/>
          <p:cNvSpPr txBox="1"/>
          <p:nvPr/>
        </p:nvSpPr>
        <p:spPr>
          <a:xfrm>
            <a:off x="4500748" y="2041071"/>
            <a:ext cx="2683823" cy="5478423"/>
          </a:xfrm>
          <a:prstGeom prst="rect">
            <a:avLst/>
          </a:prstGeom>
          <a:noFill/>
        </p:spPr>
        <p:txBody>
          <a:bodyPr wrap="square" rtlCol="0">
            <a:spAutoFit/>
          </a:bodyPr>
          <a:lstStyle/>
          <a:p>
            <a:r>
              <a:rPr lang="en-US" sz="2000" dirty="0" smtClean="0">
                <a:solidFill>
                  <a:schemeClr val="tx2"/>
                </a:solidFill>
              </a:rPr>
              <a:t>Latino Hate </a:t>
            </a:r>
          </a:p>
          <a:p>
            <a:pPr marL="342900" indent="-342900">
              <a:buFont typeface="Wingdings" charset="2"/>
              <a:buChar char="§"/>
            </a:pPr>
            <a:r>
              <a:rPr lang="en-US" dirty="0" smtClean="0">
                <a:solidFill>
                  <a:schemeClr val="tx2"/>
                </a:solidFill>
              </a:rPr>
              <a:t>There is yet to be a movement </a:t>
            </a:r>
          </a:p>
          <a:p>
            <a:pPr marL="342900" indent="-342900">
              <a:buFont typeface="Wingdings" charset="2"/>
              <a:buChar char="§"/>
            </a:pPr>
            <a:r>
              <a:rPr lang="en-US" dirty="0" smtClean="0">
                <a:solidFill>
                  <a:schemeClr val="tx2"/>
                </a:solidFill>
              </a:rPr>
              <a:t>In 2018, the hate crimes against Latinos reached its highest </a:t>
            </a:r>
          </a:p>
          <a:p>
            <a:pPr marL="342900" indent="-342900">
              <a:buFont typeface="Wingdings" charset="2"/>
              <a:buChar char="§"/>
            </a:pPr>
            <a:r>
              <a:rPr lang="en-US" dirty="0" smtClean="0">
                <a:solidFill>
                  <a:schemeClr val="tx2"/>
                </a:solidFill>
              </a:rPr>
              <a:t>Racist remarks regarding undocumented individuals  </a:t>
            </a:r>
          </a:p>
          <a:p>
            <a:pPr marL="342900" indent="-342900">
              <a:buFont typeface="Wingdings" charset="2"/>
              <a:buChar char="§"/>
            </a:pPr>
            <a:r>
              <a:rPr lang="en-US" dirty="0" smtClean="0">
                <a:solidFill>
                  <a:schemeClr val="tx2"/>
                </a:solidFill>
              </a:rPr>
              <a:t>Street vendors being harassed</a:t>
            </a:r>
          </a:p>
          <a:p>
            <a:pPr marL="342900" indent="-342900">
              <a:buFont typeface="Wingdings" charset="2"/>
              <a:buChar char="§"/>
            </a:pPr>
            <a:r>
              <a:rPr lang="en-US" dirty="0" smtClean="0">
                <a:solidFill>
                  <a:schemeClr val="tx2"/>
                </a:solidFill>
              </a:rPr>
              <a:t>Lack of resources available for Latinos especially undocumented</a:t>
            </a:r>
            <a:r>
              <a:rPr lang="en-US" sz="2000" dirty="0" smtClean="0">
                <a:solidFill>
                  <a:schemeClr val="tx2"/>
                </a:solidFill>
              </a:rPr>
              <a:t>  </a:t>
            </a:r>
          </a:p>
          <a:p>
            <a:pPr marL="342900" indent="-342900">
              <a:buFont typeface="Wingdings" charset="2"/>
              <a:buChar char="§"/>
            </a:pPr>
            <a:endParaRPr lang="en-US" sz="2000" dirty="0" smtClean="0">
              <a:solidFill>
                <a:schemeClr val="tx2"/>
              </a:solidFill>
            </a:endParaRPr>
          </a:p>
          <a:p>
            <a:pPr marL="342900" indent="-342900">
              <a:buFont typeface="Wingdings" charset="2"/>
              <a:buChar char="§"/>
            </a:pPr>
            <a:endParaRPr lang="en-US" sz="2000" dirty="0"/>
          </a:p>
        </p:txBody>
      </p:sp>
      <p:sp>
        <p:nvSpPr>
          <p:cNvPr id="5" name="TextBox 4"/>
          <p:cNvSpPr txBox="1"/>
          <p:nvPr/>
        </p:nvSpPr>
        <p:spPr>
          <a:xfrm>
            <a:off x="7184571" y="2041071"/>
            <a:ext cx="2826328" cy="5078313"/>
          </a:xfrm>
          <a:prstGeom prst="rect">
            <a:avLst/>
          </a:prstGeom>
          <a:noFill/>
        </p:spPr>
        <p:txBody>
          <a:bodyPr wrap="square" rtlCol="0">
            <a:spAutoFit/>
          </a:bodyPr>
          <a:lstStyle/>
          <a:p>
            <a:r>
              <a:rPr lang="en-US" dirty="0" smtClean="0">
                <a:solidFill>
                  <a:schemeClr val="tx2"/>
                </a:solidFill>
              </a:rPr>
              <a:t>Black Lives Matter Movement </a:t>
            </a:r>
          </a:p>
          <a:p>
            <a:pPr marL="285750" indent="-285750">
              <a:buFont typeface="Wingdings" charset="2"/>
              <a:buChar char="§"/>
            </a:pPr>
            <a:r>
              <a:rPr lang="en-US" dirty="0" smtClean="0">
                <a:solidFill>
                  <a:schemeClr val="tx2"/>
                </a:solidFill>
              </a:rPr>
              <a:t>BLM has been a movement since July 2013</a:t>
            </a:r>
          </a:p>
          <a:p>
            <a:pPr marL="285750" indent="-285750">
              <a:buFont typeface="Wingdings" charset="2"/>
              <a:buChar char="§"/>
            </a:pPr>
            <a:r>
              <a:rPr lang="en-US" dirty="0" smtClean="0">
                <a:solidFill>
                  <a:schemeClr val="tx2"/>
                </a:solidFill>
              </a:rPr>
              <a:t>The protest began in 2020 after the George Floyd incident and the protests are ongoing </a:t>
            </a:r>
          </a:p>
          <a:p>
            <a:pPr marL="285750" indent="-285750">
              <a:buFont typeface="Wingdings" charset="2"/>
              <a:buChar char="§"/>
            </a:pPr>
            <a:r>
              <a:rPr lang="en-US" dirty="0" smtClean="0">
                <a:solidFill>
                  <a:schemeClr val="tx2"/>
                </a:solidFill>
              </a:rPr>
              <a:t>19 related deaths related to this movement </a:t>
            </a:r>
          </a:p>
          <a:p>
            <a:pPr marL="285750" indent="-285750">
              <a:buFont typeface="Wingdings" charset="2"/>
              <a:buChar char="§"/>
            </a:pPr>
            <a:r>
              <a:rPr lang="en-US" dirty="0" smtClean="0">
                <a:solidFill>
                  <a:schemeClr val="tx2"/>
                </a:solidFill>
              </a:rPr>
              <a:t>Goal: to end police brutality, fight for equal rights, demand equality for mental health, LGBT community, and voting rights </a:t>
            </a:r>
            <a:endParaRPr lang="en-US" dirty="0">
              <a:solidFill>
                <a:schemeClr val="tx2"/>
              </a:solidFill>
            </a:endParaRPr>
          </a:p>
        </p:txBody>
      </p:sp>
      <p:pic>
        <p:nvPicPr>
          <p:cNvPr id="6" name="Picture 5"/>
          <p:cNvPicPr>
            <a:picLocks noChangeAspect="1"/>
          </p:cNvPicPr>
          <p:nvPr/>
        </p:nvPicPr>
        <p:blipFill>
          <a:blip r:embed="rId3"/>
          <a:stretch>
            <a:fillRect/>
          </a:stretch>
        </p:blipFill>
        <p:spPr>
          <a:xfrm rot="774239">
            <a:off x="9553097" y="1395374"/>
            <a:ext cx="2338320" cy="1634216"/>
          </a:xfrm>
          <a:prstGeom prst="rect">
            <a:avLst/>
          </a:prstGeom>
        </p:spPr>
      </p:pic>
      <p:pic>
        <p:nvPicPr>
          <p:cNvPr id="7" name="Picture 6"/>
          <p:cNvPicPr>
            <a:picLocks noChangeAspect="1"/>
          </p:cNvPicPr>
          <p:nvPr/>
        </p:nvPicPr>
        <p:blipFill>
          <a:blip r:embed="rId4"/>
          <a:stretch>
            <a:fillRect/>
          </a:stretch>
        </p:blipFill>
        <p:spPr>
          <a:xfrm>
            <a:off x="10010899" y="3098576"/>
            <a:ext cx="1753094" cy="1995583"/>
          </a:xfrm>
          <a:prstGeom prst="rect">
            <a:avLst/>
          </a:prstGeom>
        </p:spPr>
      </p:pic>
      <p:pic>
        <p:nvPicPr>
          <p:cNvPr id="8" name="Picture 7"/>
          <p:cNvPicPr>
            <a:picLocks noChangeAspect="1"/>
          </p:cNvPicPr>
          <p:nvPr/>
        </p:nvPicPr>
        <p:blipFill>
          <a:blip r:embed="rId5"/>
          <a:stretch>
            <a:fillRect/>
          </a:stretch>
        </p:blipFill>
        <p:spPr>
          <a:xfrm rot="20733196">
            <a:off x="9977878" y="5391969"/>
            <a:ext cx="2100595" cy="1176333"/>
          </a:xfrm>
          <a:prstGeom prst="rect">
            <a:avLst/>
          </a:prstGeom>
        </p:spPr>
      </p:pic>
      <p:sp>
        <p:nvSpPr>
          <p:cNvPr id="9" name="TextBox 8"/>
          <p:cNvSpPr txBox="1"/>
          <p:nvPr/>
        </p:nvSpPr>
        <p:spPr>
          <a:xfrm>
            <a:off x="878774" y="6483531"/>
            <a:ext cx="890649" cy="369332"/>
          </a:xfrm>
          <a:prstGeom prst="rect">
            <a:avLst/>
          </a:prstGeom>
          <a:noFill/>
        </p:spPr>
        <p:txBody>
          <a:bodyPr wrap="square" rtlCol="0">
            <a:spAutoFit/>
          </a:bodyPr>
          <a:lstStyle/>
          <a:p>
            <a:r>
              <a:rPr lang="en-US" dirty="0" smtClean="0"/>
              <a:t>(16)</a:t>
            </a:r>
            <a:endParaRPr lang="en-US" dirty="0"/>
          </a:p>
        </p:txBody>
      </p:sp>
    </p:spTree>
    <p:extLst>
      <p:ext uri="{BB962C8B-B14F-4D97-AF65-F5344CB8AC3E}">
        <p14:creationId xmlns:p14="http://schemas.microsoft.com/office/powerpoint/2010/main" val="1071264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a:t>
            </a:r>
            <a:endParaRPr lang="en-US" dirty="0"/>
          </a:p>
        </p:txBody>
      </p:sp>
      <p:sp>
        <p:nvSpPr>
          <p:cNvPr id="3" name="Content Placeholder 2"/>
          <p:cNvSpPr>
            <a:spLocks noGrp="1"/>
          </p:cNvSpPr>
          <p:nvPr>
            <p:ph idx="1"/>
          </p:nvPr>
        </p:nvSpPr>
        <p:spPr/>
        <p:txBody>
          <a:bodyPr/>
          <a:lstStyle/>
          <a:p>
            <a:r>
              <a:rPr lang="en-US" dirty="0" smtClean="0"/>
              <a:t>The audience will be able to understand how important cultural awareness is in a public health emergency and will promote it in their area of work and in society. </a:t>
            </a:r>
          </a:p>
          <a:p>
            <a:r>
              <a:rPr lang="en-US" dirty="0" smtClean="0"/>
              <a:t>The audience will be able to list at least three tools that can be used in order to promote cultural awareness</a:t>
            </a:r>
          </a:p>
          <a:p>
            <a:r>
              <a:rPr lang="en-US" dirty="0" smtClean="0"/>
              <a:t>The audience will be able to explain a few facts on “Stop Asian Hate”, “Black Lives Matter”, and “Latino Hate” and relate them to cultural awareness</a:t>
            </a:r>
            <a:endParaRPr lang="en-US" dirty="0"/>
          </a:p>
        </p:txBody>
      </p:sp>
      <p:pic>
        <p:nvPicPr>
          <p:cNvPr id="5" name="Picture 4"/>
          <p:cNvPicPr>
            <a:picLocks noChangeAspect="1"/>
          </p:cNvPicPr>
          <p:nvPr/>
        </p:nvPicPr>
        <p:blipFill>
          <a:blip r:embed="rId2"/>
          <a:stretch>
            <a:fillRect/>
          </a:stretch>
        </p:blipFill>
        <p:spPr>
          <a:xfrm>
            <a:off x="9013371" y="4370089"/>
            <a:ext cx="2995220" cy="2304915"/>
          </a:xfrm>
          <a:prstGeom prst="rect">
            <a:avLst/>
          </a:prstGeom>
        </p:spPr>
      </p:pic>
    </p:spTree>
    <p:extLst>
      <p:ext uri="{BB962C8B-B14F-4D97-AF65-F5344CB8AC3E}">
        <p14:creationId xmlns:p14="http://schemas.microsoft.com/office/powerpoint/2010/main" val="814792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7924" y="2098172"/>
            <a:ext cx="9601200" cy="1485900"/>
          </a:xfrm>
        </p:spPr>
        <p:txBody>
          <a:bodyPr>
            <a:normAutofit fontScale="90000"/>
          </a:bodyPr>
          <a:lstStyle/>
          <a:p>
            <a:pPr lvl="0"/>
            <a:r>
              <a:rPr lang="en-US" dirty="0"/>
              <a:t>H</a:t>
            </a:r>
            <a:r>
              <a:rPr lang="en-US" dirty="0" smtClean="0"/>
              <a:t>ow </a:t>
            </a:r>
            <a:r>
              <a:rPr lang="en-US" dirty="0"/>
              <a:t>could we have avoided these events from happening</a:t>
            </a:r>
            <a:r>
              <a:rPr lang="en-US" dirty="0" smtClean="0"/>
              <a:t>? </a:t>
            </a:r>
            <a:r>
              <a:rPr lang="en-US" dirty="0"/>
              <a:t>W</a:t>
            </a:r>
            <a:r>
              <a:rPr lang="en-US" dirty="0" smtClean="0"/>
              <a:t>hat </a:t>
            </a:r>
            <a:r>
              <a:rPr lang="en-US" dirty="0"/>
              <a:t>can we do to avoid this in the future?</a:t>
            </a:r>
            <a:br>
              <a:rPr lang="en-US" dirty="0"/>
            </a:br>
            <a:endParaRPr lang="en-US" b="1" dirty="0"/>
          </a:p>
        </p:txBody>
      </p:sp>
      <p:pic>
        <p:nvPicPr>
          <p:cNvPr id="5" name="Picture 4"/>
          <p:cNvPicPr>
            <a:picLocks noChangeAspect="1"/>
          </p:cNvPicPr>
          <p:nvPr/>
        </p:nvPicPr>
        <p:blipFill>
          <a:blip r:embed="rId3"/>
          <a:stretch>
            <a:fillRect/>
          </a:stretch>
        </p:blipFill>
        <p:spPr>
          <a:xfrm>
            <a:off x="4734346" y="4276107"/>
            <a:ext cx="2077934" cy="2077934"/>
          </a:xfrm>
          <a:prstGeom prst="rect">
            <a:avLst/>
          </a:prstGeom>
        </p:spPr>
      </p:pic>
    </p:spTree>
    <p:extLst>
      <p:ext uri="{BB962C8B-B14F-4D97-AF65-F5344CB8AC3E}">
        <p14:creationId xmlns:p14="http://schemas.microsoft.com/office/powerpoint/2010/main" val="11584897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Importance of Cultural Awareness </a:t>
            </a:r>
            <a:endParaRPr lang="en-US" dirty="0"/>
          </a:p>
        </p:txBody>
      </p:sp>
      <p:sp>
        <p:nvSpPr>
          <p:cNvPr id="3" name="Content Placeholder 2"/>
          <p:cNvSpPr>
            <a:spLocks noGrp="1"/>
          </p:cNvSpPr>
          <p:nvPr>
            <p:ph idx="1"/>
          </p:nvPr>
        </p:nvSpPr>
        <p:spPr>
          <a:xfrm>
            <a:off x="1050966" y="2914650"/>
            <a:ext cx="9601200" cy="3581400"/>
          </a:xfrm>
        </p:spPr>
        <p:txBody>
          <a:bodyPr>
            <a:normAutofit fontScale="92500"/>
          </a:bodyPr>
          <a:lstStyle/>
          <a:p>
            <a:r>
              <a:rPr lang="en-US" dirty="0" smtClean="0"/>
              <a:t>Cultural awareness provides insight on cultures including their: practices, beliefs, language, access to healthcare, and more</a:t>
            </a:r>
          </a:p>
          <a:p>
            <a:r>
              <a:rPr lang="en-US" dirty="0" smtClean="0"/>
              <a:t>It helps you be alert of cultural differences and similarities </a:t>
            </a:r>
          </a:p>
          <a:p>
            <a:r>
              <a:rPr lang="en-US" dirty="0" smtClean="0"/>
              <a:t>Be sensitive and understanding </a:t>
            </a:r>
          </a:p>
          <a:p>
            <a:r>
              <a:rPr lang="en-US" dirty="0" smtClean="0"/>
              <a:t>Creating meaningful interactions with those of other cultures </a:t>
            </a:r>
          </a:p>
          <a:p>
            <a:r>
              <a:rPr lang="en-US" dirty="0" smtClean="0"/>
              <a:t>Offers different viewpoints and solutions to issues whether it is in a public health emergency or not</a:t>
            </a:r>
          </a:p>
          <a:p>
            <a:r>
              <a:rPr lang="en-US" dirty="0" smtClean="0"/>
              <a:t>Creates equal opportunities </a:t>
            </a:r>
          </a:p>
          <a:p>
            <a:r>
              <a:rPr lang="en-US" dirty="0"/>
              <a:t>B</a:t>
            </a:r>
            <a:r>
              <a:rPr lang="en-US" dirty="0" smtClean="0"/>
              <a:t>uilds a level of trust which is important during a public health emergency                    (4)</a:t>
            </a:r>
          </a:p>
          <a:p>
            <a:endParaRPr lang="en-US" dirty="0" smtClean="0"/>
          </a:p>
          <a:p>
            <a:endParaRPr lang="en-US" dirty="0" smtClean="0"/>
          </a:p>
          <a:p>
            <a:endParaRPr lang="en-US" dirty="0"/>
          </a:p>
        </p:txBody>
      </p:sp>
      <p:pic>
        <p:nvPicPr>
          <p:cNvPr id="4" name="Picture 3"/>
          <p:cNvPicPr>
            <a:picLocks noChangeAspect="1"/>
          </p:cNvPicPr>
          <p:nvPr/>
        </p:nvPicPr>
        <p:blipFill>
          <a:blip r:embed="rId3"/>
          <a:stretch>
            <a:fillRect/>
          </a:stretch>
        </p:blipFill>
        <p:spPr>
          <a:xfrm rot="522873">
            <a:off x="9513413" y="1592647"/>
            <a:ext cx="2277506" cy="1496412"/>
          </a:xfrm>
          <a:prstGeom prst="rect">
            <a:avLst/>
          </a:prstGeom>
        </p:spPr>
      </p:pic>
    </p:spTree>
    <p:extLst>
      <p:ext uri="{BB962C8B-B14F-4D97-AF65-F5344CB8AC3E}">
        <p14:creationId xmlns:p14="http://schemas.microsoft.com/office/powerpoint/2010/main" val="1626552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is important to have diversity amongst city/ government workers </a:t>
            </a:r>
            <a:endParaRPr lang="en-US" dirty="0"/>
          </a:p>
        </p:txBody>
      </p:sp>
      <p:sp>
        <p:nvSpPr>
          <p:cNvPr id="3" name="Content Placeholder 2"/>
          <p:cNvSpPr>
            <a:spLocks noGrp="1"/>
          </p:cNvSpPr>
          <p:nvPr>
            <p:ph idx="1"/>
          </p:nvPr>
        </p:nvSpPr>
        <p:spPr/>
        <p:txBody>
          <a:bodyPr/>
          <a:lstStyle/>
          <a:p>
            <a:r>
              <a:rPr lang="en-US" dirty="0" smtClean="0"/>
              <a:t>Different view points</a:t>
            </a:r>
          </a:p>
          <a:p>
            <a:r>
              <a:rPr lang="en-US" dirty="0" smtClean="0"/>
              <a:t>Diversity = Inclusion </a:t>
            </a:r>
          </a:p>
          <a:p>
            <a:r>
              <a:rPr lang="en-US" dirty="0" smtClean="0"/>
              <a:t>Representation </a:t>
            </a:r>
          </a:p>
          <a:p>
            <a:r>
              <a:rPr lang="en-US" dirty="0" smtClean="0"/>
              <a:t>Cultural appreciation </a:t>
            </a:r>
          </a:p>
          <a:p>
            <a:endParaRPr lang="en-US" dirty="0" smtClean="0"/>
          </a:p>
          <a:p>
            <a:endParaRPr lang="en-US" dirty="0"/>
          </a:p>
        </p:txBody>
      </p:sp>
      <p:pic>
        <p:nvPicPr>
          <p:cNvPr id="4" name="Picture 3"/>
          <p:cNvPicPr>
            <a:picLocks noChangeAspect="1"/>
          </p:cNvPicPr>
          <p:nvPr/>
        </p:nvPicPr>
        <p:blipFill>
          <a:blip r:embed="rId3"/>
          <a:stretch>
            <a:fillRect/>
          </a:stretch>
        </p:blipFill>
        <p:spPr>
          <a:xfrm>
            <a:off x="7992110" y="3943350"/>
            <a:ext cx="3492500" cy="2324100"/>
          </a:xfrm>
          <a:prstGeom prst="rect">
            <a:avLst/>
          </a:prstGeom>
        </p:spPr>
      </p:pic>
      <p:sp>
        <p:nvSpPr>
          <p:cNvPr id="5" name="TextBox 4"/>
          <p:cNvSpPr txBox="1"/>
          <p:nvPr/>
        </p:nvSpPr>
        <p:spPr>
          <a:xfrm>
            <a:off x="890649" y="6163294"/>
            <a:ext cx="890650" cy="369332"/>
          </a:xfrm>
          <a:prstGeom prst="rect">
            <a:avLst/>
          </a:prstGeom>
          <a:noFill/>
        </p:spPr>
        <p:txBody>
          <a:bodyPr wrap="square" rtlCol="0">
            <a:spAutoFit/>
          </a:bodyPr>
          <a:lstStyle/>
          <a:p>
            <a:r>
              <a:rPr lang="en-US" dirty="0" smtClean="0"/>
              <a:t>(2)</a:t>
            </a:r>
            <a:endParaRPr lang="en-US" dirty="0"/>
          </a:p>
        </p:txBody>
      </p:sp>
    </p:spTree>
    <p:extLst>
      <p:ext uri="{BB962C8B-B14F-4D97-AF65-F5344CB8AC3E}">
        <p14:creationId xmlns:p14="http://schemas.microsoft.com/office/powerpoint/2010/main" val="9108940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Statistics on cultures within the city/ government workers </a:t>
            </a:r>
            <a:endParaRPr lang="en-US" dirty="0"/>
          </a:p>
        </p:txBody>
      </p:sp>
      <p:sp>
        <p:nvSpPr>
          <p:cNvPr id="3" name="Content Placeholder 2"/>
          <p:cNvSpPr>
            <a:spLocks noGrp="1"/>
          </p:cNvSpPr>
          <p:nvPr>
            <p:ph idx="1"/>
          </p:nvPr>
        </p:nvSpPr>
        <p:spPr>
          <a:xfrm>
            <a:off x="1371600" y="2286000"/>
            <a:ext cx="7784275" cy="552203"/>
          </a:xfrm>
        </p:spPr>
        <p:txBody>
          <a:bodyPr>
            <a:normAutofit fontScale="92500" lnSpcReduction="20000"/>
          </a:bodyPr>
          <a:lstStyle/>
          <a:p>
            <a:r>
              <a:rPr lang="en-US" dirty="0" smtClean="0"/>
              <a:t>According to “Policy 2020 Brookings”, 37% overall working for the federal workforce in the United States identifies as a minority</a:t>
            </a:r>
          </a:p>
          <a:p>
            <a:endParaRPr lang="en-US" dirty="0"/>
          </a:p>
        </p:txBody>
      </p:sp>
      <p:pic>
        <p:nvPicPr>
          <p:cNvPr id="4" name="Picture 3"/>
          <p:cNvPicPr>
            <a:picLocks noChangeAspect="1"/>
          </p:cNvPicPr>
          <p:nvPr/>
        </p:nvPicPr>
        <p:blipFill>
          <a:blip r:embed="rId3"/>
          <a:stretch>
            <a:fillRect/>
          </a:stretch>
        </p:blipFill>
        <p:spPr>
          <a:xfrm>
            <a:off x="906560" y="2952503"/>
            <a:ext cx="5814874" cy="2668001"/>
          </a:xfrm>
          <a:prstGeom prst="rect">
            <a:avLst/>
          </a:prstGeom>
        </p:spPr>
      </p:pic>
      <p:pic>
        <p:nvPicPr>
          <p:cNvPr id="5" name="Picture 4"/>
          <p:cNvPicPr>
            <a:picLocks noChangeAspect="1"/>
          </p:cNvPicPr>
          <p:nvPr/>
        </p:nvPicPr>
        <p:blipFill>
          <a:blip r:embed="rId4"/>
          <a:stretch>
            <a:fillRect/>
          </a:stretch>
        </p:blipFill>
        <p:spPr>
          <a:xfrm>
            <a:off x="6451504" y="4286503"/>
            <a:ext cx="5592810" cy="2372508"/>
          </a:xfrm>
          <a:prstGeom prst="rect">
            <a:avLst/>
          </a:prstGeom>
        </p:spPr>
      </p:pic>
      <p:sp>
        <p:nvSpPr>
          <p:cNvPr id="6" name="TextBox 5"/>
          <p:cNvSpPr txBox="1"/>
          <p:nvPr/>
        </p:nvSpPr>
        <p:spPr>
          <a:xfrm>
            <a:off x="906560" y="6495803"/>
            <a:ext cx="1468505" cy="369332"/>
          </a:xfrm>
          <a:prstGeom prst="rect">
            <a:avLst/>
          </a:prstGeom>
          <a:noFill/>
        </p:spPr>
        <p:txBody>
          <a:bodyPr wrap="square" rtlCol="0">
            <a:spAutoFit/>
          </a:bodyPr>
          <a:lstStyle/>
          <a:p>
            <a:r>
              <a:rPr lang="en-US" dirty="0" smtClean="0"/>
              <a:t>(17)</a:t>
            </a:r>
            <a:endParaRPr lang="en-US" dirty="0"/>
          </a:p>
        </p:txBody>
      </p:sp>
    </p:spTree>
    <p:extLst>
      <p:ext uri="{BB962C8B-B14F-4D97-AF65-F5344CB8AC3E}">
        <p14:creationId xmlns:p14="http://schemas.microsoft.com/office/powerpoint/2010/main" val="1184554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9849" y="2222269"/>
            <a:ext cx="9601200" cy="1485900"/>
          </a:xfrm>
        </p:spPr>
        <p:txBody>
          <a:bodyPr/>
          <a:lstStyle/>
          <a:p>
            <a:r>
              <a:rPr lang="en-US" b="1" dirty="0" smtClean="0"/>
              <a:t>Discuss a time where the lack of cultural awareness effected you</a:t>
            </a:r>
            <a:endParaRPr lang="en-US" b="1" dirty="0"/>
          </a:p>
        </p:txBody>
      </p:sp>
      <p:pic>
        <p:nvPicPr>
          <p:cNvPr id="3" name="Picture 2"/>
          <p:cNvPicPr>
            <a:picLocks noChangeAspect="1"/>
          </p:cNvPicPr>
          <p:nvPr/>
        </p:nvPicPr>
        <p:blipFill>
          <a:blip r:embed="rId3"/>
          <a:stretch>
            <a:fillRect/>
          </a:stretch>
        </p:blipFill>
        <p:spPr>
          <a:xfrm>
            <a:off x="5011634" y="4513612"/>
            <a:ext cx="1781051" cy="1781051"/>
          </a:xfrm>
          <a:prstGeom prst="rect">
            <a:avLst/>
          </a:prstGeom>
        </p:spPr>
      </p:pic>
    </p:spTree>
    <p:extLst>
      <p:ext uri="{BB962C8B-B14F-4D97-AF65-F5344CB8AC3E}">
        <p14:creationId xmlns:p14="http://schemas.microsoft.com/office/powerpoint/2010/main" val="10628908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7856" y="1350818"/>
            <a:ext cx="9601200" cy="1485900"/>
          </a:xfrm>
        </p:spPr>
        <p:txBody>
          <a:bodyPr/>
          <a:lstStyle/>
          <a:p>
            <a:r>
              <a:rPr lang="en-US" dirty="0" smtClean="0"/>
              <a:t>Family Feud Activity- Cultural Awareness</a:t>
            </a:r>
            <a:endParaRPr lang="en-US" dirty="0"/>
          </a:p>
        </p:txBody>
      </p:sp>
      <p:pic>
        <p:nvPicPr>
          <p:cNvPr id="4" name="Picture 3"/>
          <p:cNvPicPr>
            <a:picLocks noChangeAspect="1"/>
          </p:cNvPicPr>
          <p:nvPr/>
        </p:nvPicPr>
        <p:blipFill>
          <a:blip r:embed="rId3"/>
          <a:stretch>
            <a:fillRect/>
          </a:stretch>
        </p:blipFill>
        <p:spPr>
          <a:xfrm>
            <a:off x="4373528" y="3228603"/>
            <a:ext cx="3673251" cy="2513116"/>
          </a:xfrm>
          <a:prstGeom prst="rect">
            <a:avLst/>
          </a:prstGeom>
        </p:spPr>
      </p:pic>
    </p:spTree>
    <p:extLst>
      <p:ext uri="{BB962C8B-B14F-4D97-AF65-F5344CB8AC3E}">
        <p14:creationId xmlns:p14="http://schemas.microsoft.com/office/powerpoint/2010/main" val="11834594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2831" y="-86096"/>
            <a:ext cx="9601200" cy="1485900"/>
          </a:xfrm>
        </p:spPr>
        <p:txBody>
          <a:bodyPr/>
          <a:lstStyle/>
          <a:p>
            <a:r>
              <a:rPr lang="en-US" dirty="0" smtClean="0"/>
              <a:t>Sources </a:t>
            </a:r>
            <a:endParaRPr lang="en-US" dirty="0"/>
          </a:p>
        </p:txBody>
      </p:sp>
      <p:sp>
        <p:nvSpPr>
          <p:cNvPr id="3" name="Content Placeholder 2"/>
          <p:cNvSpPr>
            <a:spLocks noGrp="1"/>
          </p:cNvSpPr>
          <p:nvPr>
            <p:ph idx="1"/>
          </p:nvPr>
        </p:nvSpPr>
        <p:spPr>
          <a:xfrm>
            <a:off x="777832" y="656854"/>
            <a:ext cx="10432473" cy="4209803"/>
          </a:xfrm>
        </p:spPr>
        <p:txBody>
          <a:bodyPr>
            <a:noAutofit/>
          </a:bodyPr>
          <a:lstStyle/>
          <a:p>
            <a:r>
              <a:rPr lang="en-US" sz="800" dirty="0" smtClean="0">
                <a:latin typeface="Times New Roman" charset="0"/>
                <a:ea typeface="Times New Roman" charset="0"/>
                <a:cs typeface="Times New Roman" charset="0"/>
              </a:rPr>
              <a:t>Georgetown University Center for Child and Human Development. “A Project of the National Center for Cultural Competence”. </a:t>
            </a:r>
            <a:r>
              <a:rPr lang="en-US" sz="800" i="1" dirty="0" smtClean="0">
                <a:latin typeface="Times New Roman" charset="0"/>
                <a:ea typeface="Times New Roman" charset="0"/>
                <a:cs typeface="Times New Roman" charset="0"/>
              </a:rPr>
              <a:t>NCCC. </a:t>
            </a:r>
            <a:r>
              <a:rPr lang="en-US" sz="800" dirty="0" smtClean="0">
                <a:latin typeface="Times New Roman" charset="0"/>
                <a:ea typeface="Times New Roman" charset="0"/>
                <a:cs typeface="Times New Roman" charset="0"/>
              </a:rPr>
              <a:t>Retrieved from: </a:t>
            </a:r>
            <a:r>
              <a:rPr lang="en-US" sz="800" dirty="0">
                <a:latin typeface="Times New Roman" charset="0"/>
                <a:ea typeface="Times New Roman" charset="0"/>
                <a:cs typeface="Times New Roman" charset="0"/>
                <a:hlinkClick r:id="rId2"/>
              </a:rPr>
              <a:t>https://</a:t>
            </a:r>
            <a:r>
              <a:rPr lang="en-US" sz="800" dirty="0" smtClean="0">
                <a:latin typeface="Times New Roman" charset="0"/>
                <a:ea typeface="Times New Roman" charset="0"/>
                <a:cs typeface="Times New Roman" charset="0"/>
                <a:hlinkClick r:id="rId2"/>
              </a:rPr>
              <a:t>nccc.georgetown.edu/curricula/awareness/index.html</a:t>
            </a:r>
            <a:r>
              <a:rPr lang="en-US" sz="800" dirty="0" smtClean="0">
                <a:latin typeface="Times New Roman" charset="0"/>
                <a:ea typeface="Times New Roman" charset="0"/>
                <a:cs typeface="Times New Roman" charset="0"/>
              </a:rPr>
              <a:t>  (1)</a:t>
            </a:r>
          </a:p>
          <a:p>
            <a:r>
              <a:rPr lang="en-US" sz="800" dirty="0" smtClean="0">
                <a:latin typeface="Times New Roman" charset="0"/>
                <a:ea typeface="Times New Roman" charset="0"/>
                <a:cs typeface="Times New Roman" charset="0"/>
              </a:rPr>
              <a:t>O’Donoghue, Deirdre. (2019, 15 April). “</a:t>
            </a:r>
            <a:r>
              <a:rPr lang="en-US" sz="800" b="1" dirty="0">
                <a:latin typeface="Times New Roman" charset="0"/>
                <a:ea typeface="Times New Roman" charset="0"/>
                <a:cs typeface="Times New Roman" charset="0"/>
              </a:rPr>
              <a:t>PR Experts Weigh In on Why Cultural Awareness is </a:t>
            </a:r>
            <a:r>
              <a:rPr lang="en-US" sz="800" b="1" dirty="0" smtClean="0">
                <a:latin typeface="Times New Roman" charset="0"/>
                <a:ea typeface="Times New Roman" charset="0"/>
                <a:cs typeface="Times New Roman" charset="0"/>
              </a:rPr>
              <a:t>Crucial</a:t>
            </a:r>
            <a:r>
              <a:rPr lang="en-US" sz="800" i="1" dirty="0" smtClean="0">
                <a:latin typeface="Times New Roman" charset="0"/>
                <a:ea typeface="Times New Roman" charset="0"/>
                <a:cs typeface="Times New Roman" charset="0"/>
              </a:rPr>
              <a:t>”. Learn Hub. Retrieved from: </a:t>
            </a:r>
            <a:r>
              <a:rPr lang="en-US" sz="800" dirty="0">
                <a:latin typeface="Times New Roman" charset="0"/>
                <a:ea typeface="Times New Roman" charset="0"/>
                <a:cs typeface="Times New Roman" charset="0"/>
                <a:hlinkClick r:id="rId3"/>
              </a:rPr>
              <a:t>https://learn.g2.com/cultural-awareness</a:t>
            </a:r>
            <a:r>
              <a:rPr lang="en-US" sz="800" dirty="0">
                <a:latin typeface="Times New Roman" charset="0"/>
                <a:ea typeface="Times New Roman" charset="0"/>
                <a:cs typeface="Times New Roman" charset="0"/>
              </a:rPr>
              <a:t> (2</a:t>
            </a:r>
            <a:r>
              <a:rPr lang="en-US" sz="800" dirty="0" smtClean="0">
                <a:latin typeface="Times New Roman" charset="0"/>
                <a:ea typeface="Times New Roman" charset="0"/>
                <a:cs typeface="Times New Roman" charset="0"/>
              </a:rPr>
              <a:t>)</a:t>
            </a:r>
          </a:p>
          <a:p>
            <a:r>
              <a:rPr lang="en-US" sz="800" dirty="0" smtClean="0">
                <a:latin typeface="Times New Roman" charset="0"/>
                <a:ea typeface="Times New Roman" charset="0"/>
                <a:cs typeface="Times New Roman" charset="0"/>
              </a:rPr>
              <a:t>Regis College. (2021). “</a:t>
            </a:r>
            <a:r>
              <a:rPr lang="en-US" sz="800" b="1" dirty="0">
                <a:latin typeface="Times New Roman" charset="0"/>
                <a:ea typeface="Times New Roman" charset="0"/>
                <a:cs typeface="Times New Roman" charset="0"/>
              </a:rPr>
              <a:t>10 Best Practices to Promote Cultural Awareness in the Nursing </a:t>
            </a:r>
            <a:r>
              <a:rPr lang="en-US" sz="800" b="1" dirty="0" smtClean="0">
                <a:latin typeface="Times New Roman" charset="0"/>
                <a:ea typeface="Times New Roman" charset="0"/>
                <a:cs typeface="Times New Roman" charset="0"/>
              </a:rPr>
              <a:t>Profession”. Retrieved from: </a:t>
            </a:r>
            <a:r>
              <a:rPr lang="en-US" sz="800" dirty="0">
                <a:latin typeface="Times New Roman" charset="0"/>
                <a:ea typeface="Times New Roman" charset="0"/>
                <a:cs typeface="Times New Roman" charset="0"/>
                <a:hlinkClick r:id="rId4"/>
              </a:rPr>
              <a:t>https://online.regiscollege.edu/blog/10-best-practices-to-promote-cultural-awareness-in-the-nursing-profession/</a:t>
            </a:r>
            <a:r>
              <a:rPr lang="en-US" sz="800" dirty="0">
                <a:latin typeface="Times New Roman" charset="0"/>
                <a:ea typeface="Times New Roman" charset="0"/>
                <a:cs typeface="Times New Roman" charset="0"/>
              </a:rPr>
              <a:t> (3</a:t>
            </a:r>
            <a:r>
              <a:rPr lang="en-US" sz="800" dirty="0" smtClean="0">
                <a:latin typeface="Times New Roman" charset="0"/>
                <a:ea typeface="Times New Roman" charset="0"/>
                <a:cs typeface="Times New Roman" charset="0"/>
              </a:rPr>
              <a:t>)</a:t>
            </a:r>
          </a:p>
          <a:p>
            <a:r>
              <a:rPr lang="en-US" sz="800" dirty="0" smtClean="0">
                <a:latin typeface="Times New Roman" charset="0"/>
                <a:ea typeface="Times New Roman" charset="0"/>
                <a:cs typeface="Times New Roman" charset="0"/>
              </a:rPr>
              <a:t>Cantatore, Giovanna. Quappe, Stephanie. (2005</a:t>
            </a:r>
            <a:r>
              <a:rPr lang="en-US" sz="800" dirty="0">
                <a:latin typeface="Times New Roman" charset="0"/>
                <a:ea typeface="Times New Roman" charset="0"/>
                <a:cs typeface="Times New Roman" charset="0"/>
              </a:rPr>
              <a:t>). “What is Cultural Awareness, anyway? How do I build it</a:t>
            </a:r>
            <a:r>
              <a:rPr lang="en-US" sz="800" dirty="0" smtClean="0">
                <a:latin typeface="Times New Roman" charset="0"/>
                <a:ea typeface="Times New Roman" charset="0"/>
                <a:cs typeface="Times New Roman" charset="0"/>
              </a:rPr>
              <a:t>?”</a:t>
            </a:r>
            <a:r>
              <a:rPr lang="en-US" sz="800" i="1" dirty="0" smtClean="0">
                <a:latin typeface="Times New Roman" charset="0"/>
                <a:ea typeface="Times New Roman" charset="0"/>
                <a:cs typeface="Times New Roman" charset="0"/>
              </a:rPr>
              <a:t>culturosity.</a:t>
            </a:r>
            <a:r>
              <a:rPr lang="en-US" sz="800" dirty="0" smtClean="0">
                <a:latin typeface="Times New Roman" charset="0"/>
                <a:ea typeface="Times New Roman" charset="0"/>
                <a:cs typeface="Times New Roman" charset="0"/>
              </a:rPr>
              <a:t> Retrieved from: </a:t>
            </a:r>
            <a:r>
              <a:rPr lang="en-US" sz="800" dirty="0">
                <a:latin typeface="Times New Roman" charset="0"/>
                <a:ea typeface="Times New Roman" charset="0"/>
                <a:cs typeface="Times New Roman" charset="0"/>
                <a:hlinkClick r:id="rId5"/>
              </a:rPr>
              <a:t>http://www.insynctraining.eu/artikelen/what_is_cultural_awareness.pdf</a:t>
            </a:r>
            <a:r>
              <a:rPr lang="en-US" sz="800" dirty="0">
                <a:latin typeface="Times New Roman" charset="0"/>
                <a:ea typeface="Times New Roman" charset="0"/>
                <a:cs typeface="Times New Roman" charset="0"/>
              </a:rPr>
              <a:t> (4</a:t>
            </a:r>
            <a:r>
              <a:rPr lang="en-US" sz="800" dirty="0" smtClean="0">
                <a:latin typeface="Times New Roman" charset="0"/>
                <a:ea typeface="Times New Roman" charset="0"/>
                <a:cs typeface="Times New Roman" charset="0"/>
              </a:rPr>
              <a:t>)</a:t>
            </a:r>
          </a:p>
          <a:p>
            <a:r>
              <a:rPr lang="en-US" sz="800" dirty="0" smtClean="0">
                <a:latin typeface="Times New Roman" charset="0"/>
                <a:ea typeface="Times New Roman" charset="0"/>
                <a:cs typeface="Times New Roman" charset="0"/>
              </a:rPr>
              <a:t>Shepherd M. Stephane. (2019, 8 January). “</a:t>
            </a:r>
            <a:r>
              <a:rPr lang="en-US" sz="800" b="1" dirty="0">
                <a:latin typeface="Times New Roman" charset="0"/>
                <a:ea typeface="Times New Roman" charset="0"/>
                <a:cs typeface="Times New Roman" charset="0"/>
              </a:rPr>
              <a:t>Cultural awareness workshops: limitations and practical </a:t>
            </a:r>
            <a:r>
              <a:rPr lang="en-US" sz="800" b="1" dirty="0" smtClean="0">
                <a:latin typeface="Times New Roman" charset="0"/>
                <a:ea typeface="Times New Roman" charset="0"/>
                <a:cs typeface="Times New Roman" charset="0"/>
              </a:rPr>
              <a:t>consequences”. </a:t>
            </a:r>
            <a:r>
              <a:rPr lang="en-US" sz="800" i="1" dirty="0" smtClean="0">
                <a:latin typeface="Times New Roman" charset="0"/>
                <a:ea typeface="Times New Roman" charset="0"/>
                <a:cs typeface="Times New Roman" charset="0"/>
              </a:rPr>
              <a:t>BMC. </a:t>
            </a:r>
            <a:r>
              <a:rPr lang="en-US" sz="800" dirty="0" smtClean="0">
                <a:latin typeface="Times New Roman" charset="0"/>
                <a:ea typeface="Times New Roman" charset="0"/>
                <a:cs typeface="Times New Roman" charset="0"/>
              </a:rPr>
              <a:t>Retrieved from: </a:t>
            </a:r>
            <a:r>
              <a:rPr lang="en-US" sz="800" dirty="0">
                <a:latin typeface="Times New Roman" charset="0"/>
                <a:ea typeface="Times New Roman" charset="0"/>
                <a:cs typeface="Times New Roman" charset="0"/>
                <a:hlinkClick r:id="rId6"/>
              </a:rPr>
              <a:t>https://bmcmededuc.biomedcentral.com/articles/10.1186/s12909-018-1450-5</a:t>
            </a:r>
            <a:r>
              <a:rPr lang="en-US" sz="800" dirty="0">
                <a:latin typeface="Times New Roman" charset="0"/>
                <a:ea typeface="Times New Roman" charset="0"/>
                <a:cs typeface="Times New Roman" charset="0"/>
              </a:rPr>
              <a:t> (5</a:t>
            </a:r>
            <a:r>
              <a:rPr lang="en-US" sz="800" dirty="0" smtClean="0">
                <a:latin typeface="Times New Roman" charset="0"/>
                <a:ea typeface="Times New Roman" charset="0"/>
                <a:cs typeface="Times New Roman" charset="0"/>
              </a:rPr>
              <a:t>)</a:t>
            </a:r>
            <a:endParaRPr lang="en-US" sz="800" b="1" dirty="0">
              <a:latin typeface="Times New Roman" charset="0"/>
              <a:ea typeface="Times New Roman" charset="0"/>
              <a:cs typeface="Times New Roman" charset="0"/>
            </a:endParaRPr>
          </a:p>
          <a:p>
            <a:r>
              <a:rPr lang="en-US" sz="800" dirty="0" smtClean="0">
                <a:latin typeface="Times New Roman" charset="0"/>
                <a:ea typeface="Times New Roman" charset="0"/>
                <a:cs typeface="Times New Roman" charset="0"/>
              </a:rPr>
              <a:t>U.S. Department of Health and Human Services. (2020, 8 September). “</a:t>
            </a:r>
            <a:r>
              <a:rPr lang="en-US" sz="800" b="1" dirty="0">
                <a:latin typeface="Times New Roman" charset="0"/>
                <a:ea typeface="Times New Roman" charset="0"/>
                <a:cs typeface="Times New Roman" charset="0"/>
              </a:rPr>
              <a:t>Cultural and Linguistic Competency in Disaster Preparedness and Response Fact </a:t>
            </a:r>
            <a:r>
              <a:rPr lang="en-US" sz="800" b="1" dirty="0" smtClean="0">
                <a:latin typeface="Times New Roman" charset="0"/>
                <a:ea typeface="Times New Roman" charset="0"/>
                <a:cs typeface="Times New Roman" charset="0"/>
              </a:rPr>
              <a:t>Sheet”. </a:t>
            </a:r>
            <a:r>
              <a:rPr lang="en-US" sz="800" i="1" dirty="0" smtClean="0">
                <a:latin typeface="Times New Roman" charset="0"/>
                <a:ea typeface="Times New Roman" charset="0"/>
                <a:cs typeface="Times New Roman" charset="0"/>
              </a:rPr>
              <a:t>PHE. </a:t>
            </a:r>
            <a:r>
              <a:rPr lang="en-US" sz="800" dirty="0" smtClean="0">
                <a:latin typeface="Times New Roman" charset="0"/>
                <a:ea typeface="Times New Roman" charset="0"/>
                <a:cs typeface="Times New Roman" charset="0"/>
              </a:rPr>
              <a:t>Retrieved from: </a:t>
            </a:r>
            <a:r>
              <a:rPr lang="en-US" sz="800" dirty="0">
                <a:latin typeface="Times New Roman" charset="0"/>
                <a:ea typeface="Times New Roman" charset="0"/>
                <a:cs typeface="Times New Roman" charset="0"/>
                <a:hlinkClick r:id="rId7"/>
              </a:rPr>
              <a:t>https://www.phe.gov/Preparedness/planning/abc/Pages/linguistic-facts.aspx</a:t>
            </a:r>
            <a:r>
              <a:rPr lang="en-US" sz="800" dirty="0">
                <a:latin typeface="Times New Roman" charset="0"/>
                <a:ea typeface="Times New Roman" charset="0"/>
                <a:cs typeface="Times New Roman" charset="0"/>
              </a:rPr>
              <a:t> (4</a:t>
            </a:r>
            <a:r>
              <a:rPr lang="en-US" sz="800" dirty="0" smtClean="0">
                <a:latin typeface="Times New Roman" charset="0"/>
                <a:ea typeface="Times New Roman" charset="0"/>
                <a:cs typeface="Times New Roman" charset="0"/>
              </a:rPr>
              <a:t>)</a:t>
            </a:r>
            <a:endParaRPr lang="en-US" sz="800" b="1" dirty="0">
              <a:latin typeface="Times New Roman" charset="0"/>
              <a:ea typeface="Times New Roman" charset="0"/>
              <a:cs typeface="Times New Roman" charset="0"/>
            </a:endParaRPr>
          </a:p>
          <a:p>
            <a:r>
              <a:rPr lang="en-US" sz="800" dirty="0" smtClean="0">
                <a:latin typeface="Times New Roman" charset="0"/>
                <a:ea typeface="Times New Roman" charset="0"/>
                <a:cs typeface="Times New Roman" charset="0"/>
              </a:rPr>
              <a:t>Los Angeles County Department of Mental Health. (2019 11</a:t>
            </a:r>
            <a:r>
              <a:rPr lang="en-US" sz="800" dirty="0">
                <a:latin typeface="Times New Roman" charset="0"/>
                <a:ea typeface="Times New Roman" charset="0"/>
                <a:cs typeface="Times New Roman" charset="0"/>
              </a:rPr>
              <a:t>, July). “OFFICE OF ADMINISTRATIVE OPERATIONS – CULTURAL COMPETENCY UNIT GUIDELINES FOR ANNUAL CULTURAL COMPETENCE </a:t>
            </a:r>
            <a:r>
              <a:rPr lang="en-US" sz="800" dirty="0" smtClean="0">
                <a:latin typeface="Times New Roman" charset="0"/>
                <a:ea typeface="Times New Roman" charset="0"/>
                <a:cs typeface="Times New Roman" charset="0"/>
              </a:rPr>
              <a:t>TRAINING”. Retrieved from: </a:t>
            </a:r>
            <a:r>
              <a:rPr lang="en-US" sz="800" dirty="0">
                <a:latin typeface="Times New Roman" charset="0"/>
                <a:ea typeface="Times New Roman" charset="0"/>
                <a:cs typeface="Times New Roman" charset="0"/>
                <a:hlinkClick r:id="rId8"/>
              </a:rPr>
              <a:t>http://file.lacounty.gov/SDSInter/dmh/1061451_Guidelinesforannualculturalcompetencetraining.pdf</a:t>
            </a:r>
            <a:r>
              <a:rPr lang="en-US" sz="800" dirty="0">
                <a:latin typeface="Times New Roman" charset="0"/>
                <a:ea typeface="Times New Roman" charset="0"/>
                <a:cs typeface="Times New Roman" charset="0"/>
              </a:rPr>
              <a:t> (6</a:t>
            </a:r>
            <a:r>
              <a:rPr lang="en-US" sz="800" dirty="0" smtClean="0">
                <a:latin typeface="Times New Roman" charset="0"/>
                <a:ea typeface="Times New Roman" charset="0"/>
                <a:cs typeface="Times New Roman" charset="0"/>
              </a:rPr>
              <a:t>)</a:t>
            </a:r>
          </a:p>
          <a:p>
            <a:r>
              <a:rPr lang="en-US" sz="800" dirty="0" smtClean="0">
                <a:latin typeface="Times New Roman" charset="0"/>
                <a:ea typeface="Times New Roman" charset="0"/>
                <a:cs typeface="Times New Roman" charset="0"/>
              </a:rPr>
              <a:t>Los Angeles City Planning. (2022). “Demographics”. </a:t>
            </a:r>
            <a:r>
              <a:rPr lang="en-US" sz="800" i="1" dirty="0" smtClean="0">
                <a:latin typeface="Times New Roman" charset="0"/>
                <a:ea typeface="Times New Roman" charset="0"/>
                <a:cs typeface="Times New Roman" charset="0"/>
              </a:rPr>
              <a:t>Los Angeles. </a:t>
            </a:r>
            <a:r>
              <a:rPr lang="en-US" sz="800" dirty="0" smtClean="0">
                <a:latin typeface="Times New Roman" charset="0"/>
                <a:ea typeface="Times New Roman" charset="0"/>
                <a:cs typeface="Times New Roman" charset="0"/>
              </a:rPr>
              <a:t>Retrieved from: </a:t>
            </a:r>
            <a:r>
              <a:rPr lang="en-US" sz="800" dirty="0">
                <a:latin typeface="Times New Roman" charset="0"/>
                <a:ea typeface="Times New Roman" charset="0"/>
                <a:cs typeface="Times New Roman" charset="0"/>
                <a:hlinkClick r:id="rId9"/>
              </a:rPr>
              <a:t>https://planning.lacity.org/resources/demographics</a:t>
            </a:r>
            <a:r>
              <a:rPr lang="en-US" sz="800" dirty="0">
                <a:latin typeface="Times New Roman" charset="0"/>
                <a:ea typeface="Times New Roman" charset="0"/>
                <a:cs typeface="Times New Roman" charset="0"/>
              </a:rPr>
              <a:t> (7</a:t>
            </a:r>
            <a:r>
              <a:rPr lang="en-US" sz="800" dirty="0" smtClean="0">
                <a:latin typeface="Times New Roman" charset="0"/>
                <a:ea typeface="Times New Roman" charset="0"/>
                <a:cs typeface="Times New Roman" charset="0"/>
              </a:rPr>
              <a:t>)</a:t>
            </a:r>
          </a:p>
          <a:p>
            <a:r>
              <a:rPr lang="en-US" sz="800" dirty="0" smtClean="0">
                <a:latin typeface="Times New Roman" charset="0"/>
                <a:ea typeface="Times New Roman" charset="0"/>
                <a:cs typeface="Times New Roman" charset="0"/>
              </a:rPr>
              <a:t>U.S. Census Bureau. (2022). “Los Angeles County Supervisorial District 1). </a:t>
            </a:r>
            <a:r>
              <a:rPr lang="en-US" sz="800" i="1" dirty="0" smtClean="0">
                <a:latin typeface="Times New Roman" charset="0"/>
                <a:ea typeface="Times New Roman" charset="0"/>
                <a:cs typeface="Times New Roman" charset="0"/>
              </a:rPr>
              <a:t>LAEDC. </a:t>
            </a:r>
            <a:r>
              <a:rPr lang="en-US" sz="800" dirty="0" smtClean="0">
                <a:latin typeface="Times New Roman" charset="0"/>
                <a:ea typeface="Times New Roman" charset="0"/>
                <a:cs typeface="Times New Roman" charset="0"/>
              </a:rPr>
              <a:t>Retrieved from: </a:t>
            </a:r>
            <a:r>
              <a:rPr lang="en-US" sz="800" dirty="0">
                <a:latin typeface="Times New Roman" charset="0"/>
                <a:ea typeface="Times New Roman" charset="0"/>
                <a:cs typeface="Times New Roman" charset="0"/>
                <a:hlinkClick r:id="rId10"/>
              </a:rPr>
              <a:t>https://laedc.org/wp-content/uploads/2017/04/LAEDC-SupervisorialDistricts2017Vfinal.pdf</a:t>
            </a:r>
            <a:r>
              <a:rPr lang="en-US" sz="800" dirty="0">
                <a:latin typeface="Times New Roman" charset="0"/>
                <a:ea typeface="Times New Roman" charset="0"/>
                <a:cs typeface="Times New Roman" charset="0"/>
              </a:rPr>
              <a:t> (9</a:t>
            </a:r>
            <a:r>
              <a:rPr lang="en-US" sz="800" dirty="0" smtClean="0">
                <a:latin typeface="Times New Roman" charset="0"/>
                <a:ea typeface="Times New Roman" charset="0"/>
                <a:cs typeface="Times New Roman" charset="0"/>
              </a:rPr>
              <a:t>)</a:t>
            </a:r>
          </a:p>
          <a:p>
            <a:r>
              <a:rPr lang="en-US" sz="800" dirty="0" smtClean="0">
                <a:latin typeface="Times New Roman" charset="0"/>
                <a:ea typeface="Times New Roman" charset="0"/>
                <a:cs typeface="Times New Roman" charset="0"/>
              </a:rPr>
              <a:t>United States Census Bureau. (2022). “Population Estimates”. Retrieved from: </a:t>
            </a:r>
            <a:r>
              <a:rPr lang="en-US" sz="800" dirty="0">
                <a:latin typeface="Times New Roman" charset="0"/>
                <a:ea typeface="Times New Roman" charset="0"/>
                <a:cs typeface="Times New Roman" charset="0"/>
                <a:hlinkClick r:id="rId11"/>
              </a:rPr>
              <a:t>https://www.census.gov/quickfacts/losangelescountycalifornia</a:t>
            </a:r>
            <a:r>
              <a:rPr lang="en-US" sz="800" dirty="0">
                <a:latin typeface="Times New Roman" charset="0"/>
                <a:ea typeface="Times New Roman" charset="0"/>
                <a:cs typeface="Times New Roman" charset="0"/>
              </a:rPr>
              <a:t> (13</a:t>
            </a:r>
            <a:r>
              <a:rPr lang="en-US" sz="800" dirty="0" smtClean="0">
                <a:latin typeface="Times New Roman" charset="0"/>
                <a:ea typeface="Times New Roman" charset="0"/>
                <a:cs typeface="Times New Roman" charset="0"/>
              </a:rPr>
              <a:t>)</a:t>
            </a:r>
          </a:p>
          <a:p>
            <a:r>
              <a:rPr lang="en-US" sz="800" dirty="0" smtClean="0">
                <a:latin typeface="Times New Roman" charset="0"/>
                <a:ea typeface="Times New Roman" charset="0"/>
                <a:cs typeface="Times New Roman" charset="0"/>
              </a:rPr>
              <a:t>Los Angeles Almanac. (2022). “Languages Spoken in L.A. County”. Retrieved from: </a:t>
            </a:r>
            <a:r>
              <a:rPr lang="en-US" sz="800" dirty="0">
                <a:latin typeface="Times New Roman" charset="0"/>
                <a:ea typeface="Times New Roman" charset="0"/>
                <a:cs typeface="Times New Roman" charset="0"/>
                <a:hlinkClick r:id="rId12"/>
              </a:rPr>
              <a:t>http://www.laalmanac.com/population/po47.php</a:t>
            </a:r>
            <a:r>
              <a:rPr lang="en-US" sz="800" dirty="0">
                <a:latin typeface="Times New Roman" charset="0"/>
                <a:ea typeface="Times New Roman" charset="0"/>
                <a:cs typeface="Times New Roman" charset="0"/>
              </a:rPr>
              <a:t> (12</a:t>
            </a:r>
            <a:r>
              <a:rPr lang="en-US" sz="800" dirty="0" smtClean="0">
                <a:latin typeface="Times New Roman" charset="0"/>
                <a:ea typeface="Times New Roman" charset="0"/>
                <a:cs typeface="Times New Roman" charset="0"/>
              </a:rPr>
              <a:t>)</a:t>
            </a:r>
          </a:p>
          <a:p>
            <a:r>
              <a:rPr lang="en-US" sz="800" dirty="0" smtClean="0">
                <a:latin typeface="Times New Roman" charset="0"/>
                <a:ea typeface="Times New Roman" charset="0"/>
                <a:cs typeface="Times New Roman" charset="0"/>
              </a:rPr>
              <a:t>Bendersky, Corinne.(2018, 7 December). “</a:t>
            </a:r>
            <a:r>
              <a:rPr lang="en-US" sz="800" b="1" dirty="0">
                <a:latin typeface="Times New Roman" charset="0"/>
                <a:ea typeface="Times New Roman" charset="0"/>
                <a:cs typeface="Times New Roman" charset="0"/>
              </a:rPr>
              <a:t>Making U.S. Fire Departments More Diverse and </a:t>
            </a:r>
            <a:r>
              <a:rPr lang="en-US" sz="800" b="1" dirty="0" smtClean="0">
                <a:latin typeface="Times New Roman" charset="0"/>
                <a:ea typeface="Times New Roman" charset="0"/>
                <a:cs typeface="Times New Roman" charset="0"/>
              </a:rPr>
              <a:t>Inclusive”. </a:t>
            </a:r>
            <a:r>
              <a:rPr lang="en-US" sz="800" b="1" i="1" dirty="0" smtClean="0">
                <a:latin typeface="Times New Roman" charset="0"/>
                <a:ea typeface="Times New Roman" charset="0"/>
                <a:cs typeface="Times New Roman" charset="0"/>
              </a:rPr>
              <a:t>Harvard Business Review. </a:t>
            </a:r>
            <a:r>
              <a:rPr lang="en-US" sz="800" b="1" dirty="0" smtClean="0">
                <a:latin typeface="Times New Roman" charset="0"/>
                <a:ea typeface="Times New Roman" charset="0"/>
                <a:cs typeface="Times New Roman" charset="0"/>
              </a:rPr>
              <a:t>Retrieved from: </a:t>
            </a:r>
            <a:r>
              <a:rPr lang="en-US" sz="800" dirty="0">
                <a:latin typeface="Times New Roman" charset="0"/>
                <a:ea typeface="Times New Roman" charset="0"/>
                <a:cs typeface="Times New Roman" charset="0"/>
                <a:hlinkClick r:id="rId13"/>
              </a:rPr>
              <a:t>https://hbr.org/2018/12/making-u-s-fire-departments-more-diverse-and-inclusive</a:t>
            </a:r>
            <a:r>
              <a:rPr lang="en-US" sz="800" dirty="0">
                <a:latin typeface="Times New Roman" charset="0"/>
                <a:ea typeface="Times New Roman" charset="0"/>
                <a:cs typeface="Times New Roman" charset="0"/>
              </a:rPr>
              <a:t> (15) </a:t>
            </a:r>
            <a:endParaRPr lang="en-US" sz="800" dirty="0" smtClean="0">
              <a:latin typeface="Times New Roman" charset="0"/>
              <a:ea typeface="Times New Roman" charset="0"/>
              <a:cs typeface="Times New Roman" charset="0"/>
            </a:endParaRPr>
          </a:p>
          <a:p>
            <a:r>
              <a:rPr lang="en-US" sz="800" dirty="0" smtClean="0">
                <a:latin typeface="Times New Roman" charset="0"/>
                <a:ea typeface="Times New Roman" charset="0"/>
                <a:cs typeface="Times New Roman" charset="0"/>
              </a:rPr>
              <a:t>Miller, Abby. Clery, Sue. Richardson, Sarah. Topper, Amelia. (2016 December). “</a:t>
            </a:r>
            <a:r>
              <a:rPr lang="en-US" sz="800" dirty="0">
                <a:latin typeface="Times New Roman" charset="0"/>
                <a:ea typeface="Times New Roman" charset="0"/>
                <a:cs typeface="Times New Roman" charset="0"/>
              </a:rPr>
              <a:t>PROMISING PRACTICES FOR Increasing Diversity Among First </a:t>
            </a:r>
            <a:r>
              <a:rPr lang="en-US" sz="800" dirty="0" smtClean="0">
                <a:latin typeface="Times New Roman" charset="0"/>
                <a:ea typeface="Times New Roman" charset="0"/>
                <a:cs typeface="Times New Roman" charset="0"/>
              </a:rPr>
              <a:t>Responders”. </a:t>
            </a:r>
            <a:r>
              <a:rPr lang="en-US" sz="800" i="1" dirty="0" smtClean="0">
                <a:latin typeface="Times New Roman" charset="0"/>
                <a:ea typeface="Times New Roman" charset="0"/>
                <a:cs typeface="Times New Roman" charset="0"/>
              </a:rPr>
              <a:t>U.S. Department of Labor. </a:t>
            </a:r>
            <a:r>
              <a:rPr lang="en-US" sz="800" dirty="0" smtClean="0">
                <a:latin typeface="Times New Roman" charset="0"/>
                <a:ea typeface="Times New Roman" charset="0"/>
                <a:cs typeface="Times New Roman" charset="0"/>
              </a:rPr>
              <a:t>Retrieved from: </a:t>
            </a:r>
            <a:r>
              <a:rPr lang="en-US" sz="800" dirty="0">
                <a:latin typeface="Times New Roman" charset="0"/>
                <a:ea typeface="Times New Roman" charset="0"/>
                <a:cs typeface="Times New Roman" charset="0"/>
                <a:hlinkClick r:id="rId14"/>
              </a:rPr>
              <a:t>https://www.dol.gov/sites/dolgov/files/OASP/legacy/files/FirstResponders_Full_Report.pdf</a:t>
            </a:r>
            <a:r>
              <a:rPr lang="en-US" sz="800" dirty="0">
                <a:latin typeface="Times New Roman" charset="0"/>
                <a:ea typeface="Times New Roman" charset="0"/>
                <a:cs typeface="Times New Roman" charset="0"/>
              </a:rPr>
              <a:t> (14</a:t>
            </a:r>
            <a:r>
              <a:rPr lang="en-US" sz="800" dirty="0" smtClean="0">
                <a:latin typeface="Times New Roman" charset="0"/>
                <a:ea typeface="Times New Roman" charset="0"/>
                <a:cs typeface="Times New Roman" charset="0"/>
              </a:rPr>
              <a:t>)</a:t>
            </a:r>
          </a:p>
          <a:p>
            <a:r>
              <a:rPr lang="en-US" sz="800" dirty="0" smtClean="0">
                <a:latin typeface="Times New Roman" charset="0"/>
                <a:ea typeface="Times New Roman" charset="0"/>
                <a:cs typeface="Times New Roman" charset="0"/>
              </a:rPr>
              <a:t>Money, Luke. Lin, Rong-Gong. (2022, 2 March). “</a:t>
            </a:r>
            <a:r>
              <a:rPr lang="en-US" sz="800" dirty="0">
                <a:latin typeface="Times New Roman" charset="0"/>
                <a:ea typeface="Times New Roman" charset="0"/>
                <a:cs typeface="Times New Roman" charset="0"/>
              </a:rPr>
              <a:t>‘Alarming’ disparities leave parts of L.A. County hit hard by </a:t>
            </a:r>
            <a:r>
              <a:rPr lang="en-US" sz="800" dirty="0" smtClean="0">
                <a:latin typeface="Times New Roman" charset="0"/>
                <a:ea typeface="Times New Roman" charset="0"/>
                <a:cs typeface="Times New Roman" charset="0"/>
              </a:rPr>
              <a:t>COVID-19”. </a:t>
            </a:r>
            <a:r>
              <a:rPr lang="en-US" sz="800" i="1" dirty="0" smtClean="0">
                <a:latin typeface="Times New Roman" charset="0"/>
                <a:ea typeface="Times New Roman" charset="0"/>
                <a:cs typeface="Times New Roman" charset="0"/>
              </a:rPr>
              <a:t>L.A. Times. </a:t>
            </a:r>
            <a:r>
              <a:rPr lang="en-US" sz="800" dirty="0" smtClean="0">
                <a:latin typeface="Times New Roman" charset="0"/>
                <a:ea typeface="Times New Roman" charset="0"/>
                <a:cs typeface="Times New Roman" charset="0"/>
              </a:rPr>
              <a:t>Retrieved from: </a:t>
            </a:r>
            <a:r>
              <a:rPr lang="en-US" sz="800" dirty="0">
                <a:latin typeface="Times New Roman" charset="0"/>
                <a:ea typeface="Times New Roman" charset="0"/>
                <a:cs typeface="Times New Roman" charset="0"/>
                <a:hlinkClick r:id="rId15"/>
              </a:rPr>
              <a:t>https://www.latimes.com/california/story/2022-03-02/alarming-disparities-leave-parts-of-l-a-hard-bit-by-covid</a:t>
            </a:r>
            <a:r>
              <a:rPr lang="en-US" sz="800" dirty="0">
                <a:latin typeface="Times New Roman" charset="0"/>
                <a:ea typeface="Times New Roman" charset="0"/>
                <a:cs typeface="Times New Roman" charset="0"/>
              </a:rPr>
              <a:t> (10</a:t>
            </a:r>
            <a:r>
              <a:rPr lang="en-US" sz="800" dirty="0" smtClean="0">
                <a:latin typeface="Times New Roman" charset="0"/>
                <a:ea typeface="Times New Roman" charset="0"/>
                <a:cs typeface="Times New Roman" charset="0"/>
              </a:rPr>
              <a:t>)</a:t>
            </a:r>
            <a:endParaRPr lang="en-US" sz="800" dirty="0">
              <a:latin typeface="Times New Roman" charset="0"/>
              <a:ea typeface="Times New Roman" charset="0"/>
              <a:cs typeface="Times New Roman" charset="0"/>
            </a:endParaRPr>
          </a:p>
          <a:p>
            <a:r>
              <a:rPr lang="en-US" sz="800" dirty="0" smtClean="0">
                <a:latin typeface="Times New Roman" charset="0"/>
                <a:ea typeface="Times New Roman" charset="0"/>
                <a:cs typeface="Times New Roman" charset="0"/>
              </a:rPr>
              <a:t>CBS Los Angeles. (2021, 8 February). “</a:t>
            </a:r>
            <a:r>
              <a:rPr lang="en-US" sz="800" dirty="0">
                <a:latin typeface="Times New Roman" charset="0"/>
                <a:ea typeface="Times New Roman" charset="0"/>
                <a:cs typeface="Times New Roman" charset="0"/>
              </a:rPr>
              <a:t>LA County Working To Address Racial Disparities In COVID-19 Vaccine </a:t>
            </a:r>
            <a:r>
              <a:rPr lang="en-US" sz="800" dirty="0" smtClean="0">
                <a:latin typeface="Times New Roman" charset="0"/>
                <a:ea typeface="Times New Roman" charset="0"/>
                <a:cs typeface="Times New Roman" charset="0"/>
              </a:rPr>
              <a:t>Distribution”. </a:t>
            </a:r>
            <a:r>
              <a:rPr lang="en-US" sz="800" i="1" dirty="0" smtClean="0">
                <a:latin typeface="Times New Roman" charset="0"/>
                <a:ea typeface="Times New Roman" charset="0"/>
                <a:cs typeface="Times New Roman" charset="0"/>
              </a:rPr>
              <a:t>CBS. </a:t>
            </a:r>
            <a:r>
              <a:rPr lang="en-US" sz="800" dirty="0" smtClean="0">
                <a:latin typeface="Times New Roman" charset="0"/>
                <a:ea typeface="Times New Roman" charset="0"/>
                <a:cs typeface="Times New Roman" charset="0"/>
              </a:rPr>
              <a:t>Retrieved from: </a:t>
            </a:r>
            <a:r>
              <a:rPr lang="en-US" sz="800" dirty="0">
                <a:latin typeface="Times New Roman" charset="0"/>
                <a:ea typeface="Times New Roman" charset="0"/>
                <a:cs typeface="Times New Roman" charset="0"/>
                <a:hlinkClick r:id="rId16"/>
              </a:rPr>
              <a:t>https://www.youtube.com/watch?v=0rh6ByZCabk</a:t>
            </a:r>
            <a:r>
              <a:rPr lang="en-US" sz="800" dirty="0">
                <a:latin typeface="Times New Roman" charset="0"/>
                <a:ea typeface="Times New Roman" charset="0"/>
                <a:cs typeface="Times New Roman" charset="0"/>
              </a:rPr>
              <a:t>  (8</a:t>
            </a:r>
            <a:r>
              <a:rPr lang="en-US" sz="800" dirty="0" smtClean="0">
                <a:latin typeface="Times New Roman" charset="0"/>
                <a:ea typeface="Times New Roman" charset="0"/>
                <a:cs typeface="Times New Roman" charset="0"/>
              </a:rPr>
              <a:t>)</a:t>
            </a:r>
          </a:p>
          <a:p>
            <a:r>
              <a:rPr lang="en-US" sz="800" dirty="0" smtClean="0">
                <a:latin typeface="Times New Roman" charset="0"/>
                <a:ea typeface="Times New Roman" charset="0"/>
                <a:cs typeface="Times New Roman" charset="0"/>
              </a:rPr>
              <a:t>Howard University Library. (2021). “Black Lives Matter”. </a:t>
            </a:r>
            <a:r>
              <a:rPr lang="en-US" sz="800" i="1" dirty="0" smtClean="0">
                <a:latin typeface="Times New Roman" charset="0"/>
                <a:ea typeface="Times New Roman" charset="0"/>
                <a:cs typeface="Times New Roman" charset="0"/>
              </a:rPr>
              <a:t>Howard University. </a:t>
            </a:r>
            <a:r>
              <a:rPr lang="en-US" sz="800" dirty="0" smtClean="0">
                <a:latin typeface="Times New Roman" charset="0"/>
                <a:ea typeface="Times New Roman" charset="0"/>
                <a:cs typeface="Times New Roman" charset="0"/>
              </a:rPr>
              <a:t>Retrieved from: </a:t>
            </a:r>
            <a:r>
              <a:rPr lang="en-US" sz="800" dirty="0">
                <a:latin typeface="Times New Roman" charset="0"/>
                <a:ea typeface="Times New Roman" charset="0"/>
                <a:cs typeface="Times New Roman" charset="0"/>
                <a:hlinkClick r:id="rId17"/>
              </a:rPr>
              <a:t>https://library.law.howard.edu/civilrightshistory/BLM</a:t>
            </a:r>
            <a:r>
              <a:rPr lang="en-US" sz="800" dirty="0">
                <a:latin typeface="Times New Roman" charset="0"/>
                <a:ea typeface="Times New Roman" charset="0"/>
                <a:cs typeface="Times New Roman" charset="0"/>
              </a:rPr>
              <a:t> (16</a:t>
            </a:r>
            <a:r>
              <a:rPr lang="en-US" sz="800" dirty="0" smtClean="0">
                <a:latin typeface="Times New Roman" charset="0"/>
                <a:ea typeface="Times New Roman" charset="0"/>
                <a:cs typeface="Times New Roman" charset="0"/>
              </a:rPr>
              <a:t>)</a:t>
            </a:r>
          </a:p>
          <a:p>
            <a:r>
              <a:rPr lang="en-US" sz="800" dirty="0" smtClean="0">
                <a:latin typeface="Times New Roman" charset="0"/>
                <a:ea typeface="Times New Roman" charset="0"/>
                <a:cs typeface="Times New Roman" charset="0"/>
              </a:rPr>
              <a:t>Mosley, Tonya. (2019, 25 November). “</a:t>
            </a:r>
            <a:r>
              <a:rPr lang="en-US" sz="800" b="1" dirty="0">
                <a:latin typeface="Times New Roman" charset="0"/>
                <a:ea typeface="Times New Roman" charset="0"/>
                <a:cs typeface="Times New Roman" charset="0"/>
              </a:rPr>
              <a:t>The 'Forgotten' History Of Anti-Latino Violence In The U.S</a:t>
            </a:r>
            <a:r>
              <a:rPr lang="en-US" sz="800" b="1" dirty="0" smtClean="0">
                <a:latin typeface="Times New Roman" charset="0"/>
                <a:ea typeface="Times New Roman" charset="0"/>
                <a:cs typeface="Times New Roman" charset="0"/>
              </a:rPr>
              <a:t>.” </a:t>
            </a:r>
            <a:r>
              <a:rPr lang="en-US" sz="800" b="1" i="1" dirty="0" smtClean="0">
                <a:latin typeface="Times New Roman" charset="0"/>
                <a:ea typeface="Times New Roman" charset="0"/>
                <a:cs typeface="Times New Roman" charset="0"/>
              </a:rPr>
              <a:t>wbur. </a:t>
            </a:r>
            <a:r>
              <a:rPr lang="en-US" sz="800" b="1" dirty="0" smtClean="0">
                <a:latin typeface="Times New Roman" charset="0"/>
                <a:ea typeface="Times New Roman" charset="0"/>
                <a:cs typeface="Times New Roman" charset="0"/>
              </a:rPr>
              <a:t>Retrieved from: </a:t>
            </a:r>
            <a:r>
              <a:rPr lang="en-US" sz="800" dirty="0">
                <a:latin typeface="Times New Roman" charset="0"/>
                <a:ea typeface="Times New Roman" charset="0"/>
                <a:cs typeface="Times New Roman" charset="0"/>
                <a:hlinkClick r:id="rId18"/>
              </a:rPr>
              <a:t>https://www.wbur.org/hereandnow/2019/11/25/history-violence-against-latinos</a:t>
            </a:r>
            <a:r>
              <a:rPr lang="en-US" sz="800" dirty="0">
                <a:latin typeface="Times New Roman" charset="0"/>
                <a:ea typeface="Times New Roman" charset="0"/>
                <a:cs typeface="Times New Roman" charset="0"/>
              </a:rPr>
              <a:t> (16</a:t>
            </a:r>
            <a:r>
              <a:rPr lang="en-US" sz="800" dirty="0" smtClean="0">
                <a:latin typeface="Times New Roman" charset="0"/>
                <a:ea typeface="Times New Roman" charset="0"/>
                <a:cs typeface="Times New Roman" charset="0"/>
              </a:rPr>
              <a:t>)</a:t>
            </a:r>
          </a:p>
          <a:p>
            <a:r>
              <a:rPr lang="en-US" sz="800" dirty="0" smtClean="0">
                <a:latin typeface="Times New Roman" charset="0"/>
                <a:ea typeface="Times New Roman" charset="0"/>
                <a:cs typeface="Times New Roman" charset="0"/>
              </a:rPr>
              <a:t>Los Angeles County Department of Workforce. </a:t>
            </a:r>
            <a:r>
              <a:rPr lang="en-US" sz="800" dirty="0">
                <a:latin typeface="Times New Roman" charset="0"/>
                <a:ea typeface="Times New Roman" charset="0"/>
                <a:cs typeface="Times New Roman" charset="0"/>
              </a:rPr>
              <a:t>(2020). “ANTI-LATINO/A HATE CRIMES IN LOS ANGELES COUNTY IN 2020”. </a:t>
            </a:r>
            <a:r>
              <a:rPr lang="en-US" sz="800" i="1" dirty="0">
                <a:latin typeface="Times New Roman" charset="0"/>
                <a:ea typeface="Times New Roman" charset="0"/>
                <a:cs typeface="Times New Roman" charset="0"/>
              </a:rPr>
              <a:t>Aging and Community Services Commission on Human </a:t>
            </a:r>
            <a:r>
              <a:rPr lang="en-US" sz="800" i="1" dirty="0" smtClean="0">
                <a:latin typeface="Times New Roman" charset="0"/>
                <a:ea typeface="Times New Roman" charset="0"/>
                <a:cs typeface="Times New Roman" charset="0"/>
              </a:rPr>
              <a:t>Relations. </a:t>
            </a:r>
            <a:r>
              <a:rPr lang="en-US" sz="800" dirty="0" smtClean="0">
                <a:latin typeface="Times New Roman" charset="0"/>
                <a:ea typeface="Times New Roman" charset="0"/>
                <a:cs typeface="Times New Roman" charset="0"/>
              </a:rPr>
              <a:t>Retrieved from: </a:t>
            </a:r>
            <a:r>
              <a:rPr lang="en-US" sz="800" dirty="0">
                <a:latin typeface="Times New Roman" charset="0"/>
                <a:ea typeface="Times New Roman" charset="0"/>
                <a:cs typeface="Times New Roman" charset="0"/>
                <a:hlinkClick r:id="rId19"/>
              </a:rPr>
              <a:t>https://hrc.lacounty.gov/wp-content/uploads/2021/11/2020-Anti-Latino-a-Hate-Crime.pdf</a:t>
            </a:r>
            <a:r>
              <a:rPr lang="en-US" sz="800" dirty="0">
                <a:latin typeface="Times New Roman" charset="0"/>
                <a:ea typeface="Times New Roman" charset="0"/>
                <a:cs typeface="Times New Roman" charset="0"/>
              </a:rPr>
              <a:t> (16)</a:t>
            </a:r>
          </a:p>
          <a:p>
            <a:r>
              <a:rPr lang="en-US" sz="800" dirty="0" smtClean="0">
                <a:latin typeface="Times New Roman" charset="0"/>
                <a:ea typeface="Times New Roman" charset="0"/>
                <a:cs typeface="Times New Roman" charset="0"/>
              </a:rPr>
              <a:t>Kulkarni, Manjusha P. (2020, 19 March). “Stop AAPL Hate”. Retrieved from: </a:t>
            </a:r>
            <a:r>
              <a:rPr lang="en-US" sz="800" dirty="0">
                <a:latin typeface="Times New Roman" charset="0"/>
                <a:ea typeface="Times New Roman" charset="0"/>
                <a:cs typeface="Times New Roman" charset="0"/>
                <a:hlinkClick r:id="rId20"/>
              </a:rPr>
              <a:t>https://stopaapihate.org</a:t>
            </a:r>
            <a:r>
              <a:rPr lang="en-US" sz="800" dirty="0">
                <a:latin typeface="Times New Roman" charset="0"/>
                <a:ea typeface="Times New Roman" charset="0"/>
                <a:cs typeface="Times New Roman" charset="0"/>
              </a:rPr>
              <a:t> (16</a:t>
            </a:r>
            <a:r>
              <a:rPr lang="en-US" sz="800" dirty="0" smtClean="0">
                <a:latin typeface="Times New Roman" charset="0"/>
                <a:ea typeface="Times New Roman" charset="0"/>
                <a:cs typeface="Times New Roman" charset="0"/>
              </a:rPr>
              <a:t>)</a:t>
            </a:r>
          </a:p>
          <a:p>
            <a:r>
              <a:rPr lang="en-US" sz="800" dirty="0" smtClean="0">
                <a:latin typeface="Times New Roman" charset="0"/>
                <a:ea typeface="Times New Roman" charset="0"/>
                <a:cs typeface="Times New Roman" charset="0"/>
              </a:rPr>
              <a:t>L.A. County Department of Human Resources. (2019). “Workforce Diversity”. </a:t>
            </a:r>
            <a:r>
              <a:rPr lang="en-US" sz="800" i="1" dirty="0" smtClean="0">
                <a:latin typeface="Times New Roman" charset="0"/>
                <a:ea typeface="Times New Roman" charset="0"/>
                <a:cs typeface="Times New Roman" charset="0"/>
              </a:rPr>
              <a:t>L.A. County Human Resources. </a:t>
            </a:r>
            <a:r>
              <a:rPr lang="en-US" sz="800" dirty="0" smtClean="0">
                <a:latin typeface="Times New Roman" charset="0"/>
                <a:ea typeface="Times New Roman" charset="0"/>
                <a:cs typeface="Times New Roman" charset="0"/>
              </a:rPr>
              <a:t>Retrieved from: </a:t>
            </a:r>
            <a:r>
              <a:rPr lang="en-US" sz="800" dirty="0">
                <a:latin typeface="Times New Roman" charset="0"/>
                <a:ea typeface="Times New Roman" charset="0"/>
                <a:cs typeface="Times New Roman" charset="0"/>
                <a:hlinkClick r:id="rId21"/>
              </a:rPr>
              <a:t>https://hr.lacounty.gov/diversity/</a:t>
            </a:r>
            <a:r>
              <a:rPr lang="en-US" sz="800" dirty="0">
                <a:latin typeface="Times New Roman" charset="0"/>
                <a:ea typeface="Times New Roman" charset="0"/>
                <a:cs typeface="Times New Roman" charset="0"/>
              </a:rPr>
              <a:t> (17</a:t>
            </a:r>
            <a:r>
              <a:rPr lang="en-US" sz="800" dirty="0" smtClean="0">
                <a:latin typeface="Times New Roman" charset="0"/>
                <a:ea typeface="Times New Roman" charset="0"/>
                <a:cs typeface="Times New Roman" charset="0"/>
              </a:rPr>
              <a:t>)</a:t>
            </a:r>
          </a:p>
          <a:p>
            <a:r>
              <a:rPr lang="en-US" sz="800" dirty="0" smtClean="0">
                <a:latin typeface="Times New Roman" charset="0"/>
                <a:ea typeface="Times New Roman" charset="0"/>
                <a:cs typeface="Times New Roman" charset="0"/>
              </a:rPr>
              <a:t>County of Los Angeles. (2022). “Public Records and Information”. Retrieved from: </a:t>
            </a:r>
            <a:r>
              <a:rPr lang="en-US" sz="800" dirty="0">
                <a:latin typeface="Times New Roman" charset="0"/>
                <a:ea typeface="Times New Roman" charset="0"/>
                <a:cs typeface="Times New Roman" charset="0"/>
                <a:hlinkClick r:id="rId22"/>
              </a:rPr>
              <a:t>https://lacounty.gov/government/public-information-records/</a:t>
            </a:r>
            <a:r>
              <a:rPr lang="en-US" sz="800" dirty="0">
                <a:latin typeface="Times New Roman" charset="0"/>
                <a:ea typeface="Times New Roman" charset="0"/>
                <a:cs typeface="Times New Roman" charset="0"/>
              </a:rPr>
              <a:t> (11</a:t>
            </a:r>
            <a:r>
              <a:rPr lang="en-US" sz="800" dirty="0" smtClean="0">
                <a:latin typeface="Times New Roman" charset="0"/>
                <a:ea typeface="Times New Roman" charset="0"/>
                <a:cs typeface="Times New Roman" charset="0"/>
              </a:rPr>
              <a:t>)</a:t>
            </a:r>
            <a:endParaRPr lang="en-US" sz="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7076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Defining cultural awareness</a:t>
            </a:r>
          </a:p>
          <a:p>
            <a:r>
              <a:rPr lang="en-US" dirty="0" smtClean="0"/>
              <a:t>Levels of cultural awareness </a:t>
            </a:r>
          </a:p>
          <a:p>
            <a:r>
              <a:rPr lang="en-US" dirty="0" smtClean="0"/>
              <a:t>Tools </a:t>
            </a:r>
            <a:r>
              <a:rPr lang="en-US" dirty="0"/>
              <a:t>that are used to promote cultural </a:t>
            </a:r>
            <a:r>
              <a:rPr lang="en-US" dirty="0" smtClean="0"/>
              <a:t>awareness</a:t>
            </a:r>
          </a:p>
          <a:p>
            <a:r>
              <a:rPr lang="en-US" dirty="0" smtClean="0"/>
              <a:t>Cultural awareness training</a:t>
            </a:r>
          </a:p>
          <a:p>
            <a:r>
              <a:rPr lang="en-US" dirty="0"/>
              <a:t>Cultural diversity in Los Angeles</a:t>
            </a:r>
          </a:p>
          <a:p>
            <a:r>
              <a:rPr lang="en-US" dirty="0" smtClean="0"/>
              <a:t>First responders during a public health emergency </a:t>
            </a:r>
          </a:p>
          <a:p>
            <a:r>
              <a:rPr lang="en-US" dirty="0" smtClean="0"/>
              <a:t>Demographics</a:t>
            </a:r>
          </a:p>
          <a:p>
            <a:r>
              <a:rPr lang="en-US" dirty="0" smtClean="0"/>
              <a:t>Health Disparities </a:t>
            </a:r>
          </a:p>
          <a:p>
            <a:r>
              <a:rPr lang="en-US" dirty="0" smtClean="0"/>
              <a:t>Recent events displaying the lack of cultural awareness</a:t>
            </a:r>
          </a:p>
          <a:p>
            <a:endParaRPr lang="en-US" dirty="0"/>
          </a:p>
        </p:txBody>
      </p:sp>
      <p:pic>
        <p:nvPicPr>
          <p:cNvPr id="4" name="Picture 3"/>
          <p:cNvPicPr>
            <a:picLocks noChangeAspect="1"/>
          </p:cNvPicPr>
          <p:nvPr/>
        </p:nvPicPr>
        <p:blipFill>
          <a:blip r:embed="rId3"/>
          <a:stretch>
            <a:fillRect/>
          </a:stretch>
        </p:blipFill>
        <p:spPr>
          <a:xfrm rot="1185809">
            <a:off x="7900554" y="685800"/>
            <a:ext cx="3390900" cy="1695450"/>
          </a:xfrm>
          <a:prstGeom prst="rect">
            <a:avLst/>
          </a:prstGeom>
        </p:spPr>
      </p:pic>
    </p:spTree>
    <p:extLst>
      <p:ext uri="{BB962C8B-B14F-4D97-AF65-F5344CB8AC3E}">
        <p14:creationId xmlns:p14="http://schemas.microsoft.com/office/powerpoint/2010/main" val="1389844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Cultural Awareness?</a:t>
            </a:r>
            <a:endParaRPr lang="en-US" dirty="0"/>
          </a:p>
        </p:txBody>
      </p:sp>
      <p:sp>
        <p:nvSpPr>
          <p:cNvPr id="3" name="Content Placeholder 2"/>
          <p:cNvSpPr>
            <a:spLocks noGrp="1"/>
          </p:cNvSpPr>
          <p:nvPr>
            <p:ph idx="1"/>
          </p:nvPr>
        </p:nvSpPr>
        <p:spPr/>
        <p:txBody>
          <a:bodyPr/>
          <a:lstStyle/>
          <a:p>
            <a:r>
              <a:rPr lang="en-US" sz="2400" dirty="0" smtClean="0"/>
              <a:t>“Cultural </a:t>
            </a:r>
            <a:r>
              <a:rPr lang="en-US" sz="2400" dirty="0"/>
              <a:t>Awareness is the foundation of </a:t>
            </a:r>
            <a:r>
              <a:rPr lang="en-US" sz="2400" dirty="0" smtClean="0"/>
              <a:t>communication </a:t>
            </a:r>
            <a:r>
              <a:rPr lang="en-US" sz="2400" dirty="0"/>
              <a:t>and it involves the ability of standing back from ourselves and becoming aware of our cultural values, beliefs and perceptions</a:t>
            </a:r>
            <a:r>
              <a:rPr lang="en-US" sz="2400" dirty="0" smtClean="0"/>
              <a:t>.” - </a:t>
            </a:r>
            <a:r>
              <a:rPr lang="en-US" sz="2400" i="1" dirty="0"/>
              <a:t>by Stephanie Quappe and Giovanna </a:t>
            </a:r>
            <a:r>
              <a:rPr lang="en-US" sz="2400" i="1" dirty="0" smtClean="0"/>
              <a:t>Cantatore (1)</a:t>
            </a:r>
            <a:endParaRPr lang="en-US" sz="2400" dirty="0"/>
          </a:p>
          <a:p>
            <a:endParaRPr lang="en-US" dirty="0"/>
          </a:p>
          <a:p>
            <a:endParaRPr lang="en-US" dirty="0"/>
          </a:p>
        </p:txBody>
      </p:sp>
      <p:pic>
        <p:nvPicPr>
          <p:cNvPr id="4" name="Picture 3"/>
          <p:cNvPicPr>
            <a:picLocks noChangeAspect="1"/>
          </p:cNvPicPr>
          <p:nvPr/>
        </p:nvPicPr>
        <p:blipFill>
          <a:blip r:embed="rId3"/>
          <a:stretch>
            <a:fillRect/>
          </a:stretch>
        </p:blipFill>
        <p:spPr>
          <a:xfrm>
            <a:off x="4470400" y="4076700"/>
            <a:ext cx="3403600" cy="2387600"/>
          </a:xfrm>
          <a:prstGeom prst="rect">
            <a:avLst/>
          </a:prstGeom>
        </p:spPr>
      </p:pic>
    </p:spTree>
    <p:extLst>
      <p:ext uri="{BB962C8B-B14F-4D97-AF65-F5344CB8AC3E}">
        <p14:creationId xmlns:p14="http://schemas.microsoft.com/office/powerpoint/2010/main" val="1940325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2466404" y="381620"/>
            <a:ext cx="7663434" cy="5951935"/>
          </a:xfrm>
          <a:prstGeom prst="rect">
            <a:avLst/>
          </a:prstGeom>
        </p:spPr>
      </p:pic>
      <p:sp>
        <p:nvSpPr>
          <p:cNvPr id="2" name="TextBox 1"/>
          <p:cNvSpPr txBox="1"/>
          <p:nvPr/>
        </p:nvSpPr>
        <p:spPr>
          <a:xfrm>
            <a:off x="11329060" y="6333555"/>
            <a:ext cx="451262" cy="369332"/>
          </a:xfrm>
          <a:prstGeom prst="rect">
            <a:avLst/>
          </a:prstGeom>
          <a:noFill/>
        </p:spPr>
        <p:txBody>
          <a:bodyPr wrap="square" rtlCol="0">
            <a:spAutoFit/>
          </a:bodyPr>
          <a:lstStyle/>
          <a:p>
            <a:r>
              <a:rPr lang="en-US" dirty="0" smtClean="0"/>
              <a:t>(2)</a:t>
            </a:r>
            <a:endParaRPr lang="en-US" dirty="0"/>
          </a:p>
        </p:txBody>
      </p:sp>
    </p:spTree>
    <p:extLst>
      <p:ext uri="{BB962C8B-B14F-4D97-AF65-F5344CB8AC3E}">
        <p14:creationId xmlns:p14="http://schemas.microsoft.com/office/powerpoint/2010/main" val="959614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Awareness in a Public Health Emergency </a:t>
            </a:r>
            <a:endParaRPr lang="en-US" dirty="0"/>
          </a:p>
        </p:txBody>
      </p:sp>
      <p:sp>
        <p:nvSpPr>
          <p:cNvPr id="3" name="Content Placeholder 2"/>
          <p:cNvSpPr>
            <a:spLocks noGrp="1"/>
          </p:cNvSpPr>
          <p:nvPr>
            <p:ph idx="1"/>
          </p:nvPr>
        </p:nvSpPr>
        <p:spPr/>
        <p:txBody>
          <a:bodyPr/>
          <a:lstStyle/>
          <a:p>
            <a:r>
              <a:rPr lang="en-US" dirty="0" smtClean="0"/>
              <a:t>Awareness </a:t>
            </a:r>
          </a:p>
          <a:p>
            <a:r>
              <a:rPr lang="en-US" dirty="0" smtClean="0"/>
              <a:t>Approach </a:t>
            </a:r>
          </a:p>
          <a:p>
            <a:r>
              <a:rPr lang="en-US" dirty="0" smtClean="0"/>
              <a:t>Acceptance of differences </a:t>
            </a:r>
          </a:p>
          <a:p>
            <a:r>
              <a:rPr lang="en-US" dirty="0" smtClean="0"/>
              <a:t>Respect </a:t>
            </a:r>
          </a:p>
          <a:p>
            <a:r>
              <a:rPr lang="en-US" dirty="0" smtClean="0"/>
              <a:t>Ability to adapt</a:t>
            </a:r>
          </a:p>
          <a:p>
            <a:endParaRPr lang="en-US" dirty="0"/>
          </a:p>
        </p:txBody>
      </p:sp>
      <p:pic>
        <p:nvPicPr>
          <p:cNvPr id="4" name="Picture 3"/>
          <p:cNvPicPr>
            <a:picLocks noChangeAspect="1"/>
          </p:cNvPicPr>
          <p:nvPr/>
        </p:nvPicPr>
        <p:blipFill>
          <a:blip r:embed="rId3"/>
          <a:stretch>
            <a:fillRect/>
          </a:stretch>
        </p:blipFill>
        <p:spPr>
          <a:xfrm>
            <a:off x="7285037" y="4394199"/>
            <a:ext cx="4394200" cy="1841500"/>
          </a:xfrm>
          <a:prstGeom prst="rect">
            <a:avLst/>
          </a:prstGeom>
        </p:spPr>
      </p:pic>
      <p:sp>
        <p:nvSpPr>
          <p:cNvPr id="5" name="TextBox 4"/>
          <p:cNvSpPr txBox="1"/>
          <p:nvPr/>
        </p:nvSpPr>
        <p:spPr>
          <a:xfrm>
            <a:off x="866899" y="6460177"/>
            <a:ext cx="748145" cy="369332"/>
          </a:xfrm>
          <a:prstGeom prst="rect">
            <a:avLst/>
          </a:prstGeom>
          <a:noFill/>
        </p:spPr>
        <p:txBody>
          <a:bodyPr wrap="square" rtlCol="0">
            <a:spAutoFit/>
          </a:bodyPr>
          <a:lstStyle/>
          <a:p>
            <a:r>
              <a:rPr lang="en-US" dirty="0" smtClean="0"/>
              <a:t>(3)</a:t>
            </a:r>
            <a:endParaRPr lang="en-US" dirty="0"/>
          </a:p>
        </p:txBody>
      </p:sp>
    </p:spTree>
    <p:extLst>
      <p:ext uri="{BB962C8B-B14F-4D97-AF65-F5344CB8AC3E}">
        <p14:creationId xmlns:p14="http://schemas.microsoft.com/office/powerpoint/2010/main" val="1506860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tools can be used or created in order to promote or practice cultural awareness?</a:t>
            </a:r>
            <a:endParaRPr lang="en-US" dirty="0"/>
          </a:p>
        </p:txBody>
      </p:sp>
      <p:sp>
        <p:nvSpPr>
          <p:cNvPr id="3" name="Content Placeholder 2"/>
          <p:cNvSpPr>
            <a:spLocks noGrp="1"/>
          </p:cNvSpPr>
          <p:nvPr>
            <p:ph idx="1"/>
          </p:nvPr>
        </p:nvSpPr>
        <p:spPr/>
        <p:txBody>
          <a:bodyPr>
            <a:normAutofit fontScale="25000" lnSpcReduction="20000"/>
          </a:bodyPr>
          <a:lstStyle/>
          <a:p>
            <a:r>
              <a:rPr lang="en-US" sz="7200" dirty="0" smtClean="0"/>
              <a:t>Social media (Facebook, Instagram, Twitter, Snapchat)</a:t>
            </a:r>
          </a:p>
          <a:p>
            <a:r>
              <a:rPr lang="en-US" sz="7200" dirty="0" smtClean="0"/>
              <a:t>Sit-ins </a:t>
            </a:r>
          </a:p>
          <a:p>
            <a:r>
              <a:rPr lang="en-US" sz="7200" dirty="0" smtClean="0"/>
              <a:t>Books</a:t>
            </a:r>
          </a:p>
          <a:p>
            <a:r>
              <a:rPr lang="en-US" sz="7200" dirty="0" smtClean="0"/>
              <a:t>Community gatherings</a:t>
            </a:r>
          </a:p>
          <a:p>
            <a:r>
              <a:rPr lang="en-US" sz="7200" dirty="0" smtClean="0"/>
              <a:t>Informational Pamphlets at local hospitals/banks/grocery stores</a:t>
            </a:r>
          </a:p>
          <a:p>
            <a:r>
              <a:rPr lang="en-US" sz="7200" dirty="0" smtClean="0"/>
              <a:t>Events that show appreciation for all cultures in that community </a:t>
            </a:r>
          </a:p>
          <a:p>
            <a:r>
              <a:rPr lang="en-US" sz="7200" dirty="0" smtClean="0"/>
              <a:t>Programs </a:t>
            </a:r>
          </a:p>
          <a:p>
            <a:r>
              <a:rPr lang="en-US" sz="7200" dirty="0" smtClean="0"/>
              <a:t>Educational classes </a:t>
            </a:r>
          </a:p>
          <a:p>
            <a:r>
              <a:rPr lang="en-US" sz="7200" dirty="0" smtClean="0"/>
              <a:t>Training </a:t>
            </a:r>
          </a:p>
          <a:p>
            <a:r>
              <a:rPr lang="en-US" sz="7200" dirty="0"/>
              <a:t>Informational presentations</a:t>
            </a:r>
          </a:p>
          <a:p>
            <a:r>
              <a:rPr lang="en-US" sz="7200" dirty="0"/>
              <a:t>Become an active member in  several diverse communities </a:t>
            </a:r>
          </a:p>
          <a:p>
            <a:r>
              <a:rPr lang="en-US" sz="7200" dirty="0"/>
              <a:t>Become socially aware of your surroundings </a:t>
            </a:r>
          </a:p>
          <a:p>
            <a:endParaRPr lang="en-US" dirty="0" smtClean="0"/>
          </a:p>
          <a:p>
            <a:endParaRPr lang="en-US" dirty="0" smtClean="0"/>
          </a:p>
          <a:p>
            <a:endParaRPr lang="en-US" dirty="0"/>
          </a:p>
        </p:txBody>
      </p:sp>
      <p:pic>
        <p:nvPicPr>
          <p:cNvPr id="4" name="Picture 3"/>
          <p:cNvPicPr>
            <a:picLocks noChangeAspect="1"/>
          </p:cNvPicPr>
          <p:nvPr/>
        </p:nvPicPr>
        <p:blipFill>
          <a:blip r:embed="rId3"/>
          <a:stretch>
            <a:fillRect/>
          </a:stretch>
        </p:blipFill>
        <p:spPr>
          <a:xfrm>
            <a:off x="10144991" y="4764887"/>
            <a:ext cx="2047009" cy="2093113"/>
          </a:xfrm>
          <a:prstGeom prst="rect">
            <a:avLst/>
          </a:prstGeom>
        </p:spPr>
      </p:pic>
      <p:pic>
        <p:nvPicPr>
          <p:cNvPr id="5" name="Picture 4"/>
          <p:cNvPicPr>
            <a:picLocks noChangeAspect="1"/>
          </p:cNvPicPr>
          <p:nvPr/>
        </p:nvPicPr>
        <p:blipFill>
          <a:blip r:embed="rId4"/>
          <a:stretch>
            <a:fillRect/>
          </a:stretch>
        </p:blipFill>
        <p:spPr>
          <a:xfrm>
            <a:off x="10130971" y="2981274"/>
            <a:ext cx="2061029" cy="1586026"/>
          </a:xfrm>
          <a:prstGeom prst="rect">
            <a:avLst/>
          </a:prstGeom>
        </p:spPr>
      </p:pic>
      <p:pic>
        <p:nvPicPr>
          <p:cNvPr id="6" name="Picture 5"/>
          <p:cNvPicPr>
            <a:picLocks noChangeAspect="1"/>
          </p:cNvPicPr>
          <p:nvPr/>
        </p:nvPicPr>
        <p:blipFill>
          <a:blip r:embed="rId5"/>
          <a:stretch>
            <a:fillRect/>
          </a:stretch>
        </p:blipFill>
        <p:spPr>
          <a:xfrm>
            <a:off x="8045202" y="4950787"/>
            <a:ext cx="1761177" cy="1833225"/>
          </a:xfrm>
          <a:prstGeom prst="rect">
            <a:avLst/>
          </a:prstGeom>
        </p:spPr>
      </p:pic>
      <p:sp>
        <p:nvSpPr>
          <p:cNvPr id="7" name="TextBox 6"/>
          <p:cNvSpPr txBox="1"/>
          <p:nvPr/>
        </p:nvSpPr>
        <p:spPr>
          <a:xfrm>
            <a:off x="819397" y="6341423"/>
            <a:ext cx="552203" cy="369332"/>
          </a:xfrm>
          <a:prstGeom prst="rect">
            <a:avLst/>
          </a:prstGeom>
          <a:noFill/>
        </p:spPr>
        <p:txBody>
          <a:bodyPr wrap="square" rtlCol="0">
            <a:spAutoFit/>
          </a:bodyPr>
          <a:lstStyle/>
          <a:p>
            <a:r>
              <a:rPr lang="en-US" dirty="0" smtClean="0"/>
              <a:t>(5)</a:t>
            </a:r>
            <a:endParaRPr lang="en-US" dirty="0"/>
          </a:p>
        </p:txBody>
      </p:sp>
    </p:spTree>
    <p:extLst>
      <p:ext uri="{BB962C8B-B14F-4D97-AF65-F5344CB8AC3E}">
        <p14:creationId xmlns:p14="http://schemas.microsoft.com/office/powerpoint/2010/main" val="17375022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6513" y="441960"/>
            <a:ext cx="9601200" cy="1485900"/>
          </a:xfrm>
        </p:spPr>
        <p:txBody>
          <a:bodyPr>
            <a:normAutofit fontScale="90000"/>
          </a:bodyPr>
          <a:lstStyle/>
          <a:p>
            <a:r>
              <a:rPr lang="en-US" dirty="0" smtClean="0"/>
              <a:t>Cultural Competence Training Required by L.A. County’s Department of Mental Health</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6184782"/>
              </p:ext>
            </p:extLst>
          </p:nvPr>
        </p:nvGraphicFramePr>
        <p:xfrm>
          <a:off x="928687" y="1813560"/>
          <a:ext cx="9601200" cy="487680"/>
        </p:xfrm>
        <a:graphic>
          <a:graphicData uri="http://schemas.openxmlformats.org/drawingml/2006/table">
            <a:tbl>
              <a:tblPr/>
              <a:tblGrid>
                <a:gridCol w="9601200"/>
              </a:tblGrid>
              <a:tr h="0">
                <a:tc>
                  <a:txBody>
                    <a:bodyPr/>
                    <a:lstStyle/>
                    <a:p>
                      <a:r>
                        <a:rPr lang="en-US" sz="1000" dirty="0">
                          <a:effectLst/>
                          <a:latin typeface="Arial,Bold" charset="0"/>
                        </a:rPr>
                        <a:t>Title of Trainings </a:t>
                      </a:r>
                      <a:endParaRPr lang="en-US"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BCBCBC"/>
                    </a:solidFill>
                  </a:tcPr>
                </a:tc>
              </a:tr>
              <a:tr h="0">
                <a:tc>
                  <a:txBody>
                    <a:bodyPr/>
                    <a:lstStyle/>
                    <a:p>
                      <a:r>
                        <a:rPr lang="en-US" sz="1000" dirty="0">
                          <a:effectLst/>
                          <a:latin typeface="Arial,Bold" charset="0"/>
                        </a:rPr>
                        <a:t>Mental Health Interpreter Training </a:t>
                      </a:r>
                      <a:endParaRPr lang="en-US"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D8D8D8"/>
                    </a:solidFill>
                  </a:tcPr>
                </a:tc>
              </a:tr>
            </a:tbl>
          </a:graphicData>
        </a:graphic>
      </p:graphicFrame>
      <p:sp>
        <p:nvSpPr>
          <p:cNvPr id="5" name="Rectangle 1"/>
          <p:cNvSpPr>
            <a:spLocks noChangeArrowheads="1"/>
          </p:cNvSpPr>
          <p:nvPr/>
        </p:nvSpPr>
        <p:spPr bwMode="auto">
          <a:xfrm>
            <a:off x="928687" y="2415540"/>
            <a:ext cx="1094722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0" u="none" strike="noStrike" cap="none" normalizeH="0" baseline="0" dirty="0">
                <a:ln>
                  <a:noFill/>
                </a:ln>
                <a:solidFill>
                  <a:schemeClr val="tx1"/>
                </a:solidFill>
                <a:effectLst/>
                <a:latin typeface="Arial" charset="0"/>
              </a:rPr>
              <a:t>Advanced Interpreter's Training--The Fine Art of Interpreting</a:t>
            </a:r>
            <a:br>
              <a:rPr kumimoji="0" lang="x-none" altLang="x-none" sz="1200" b="0" i="0" u="none" strike="noStrike" cap="none" normalizeH="0" baseline="0" dirty="0">
                <a:ln>
                  <a:noFill/>
                </a:ln>
                <a:solidFill>
                  <a:schemeClr val="tx1"/>
                </a:solidFill>
                <a:effectLst/>
                <a:latin typeface="Arial" charset="0"/>
              </a:rPr>
            </a:br>
            <a:r>
              <a:rPr kumimoji="0" lang="x-none" altLang="x-none" sz="1200" b="0" i="0" u="none" strike="noStrike" cap="none" normalizeH="0" baseline="0" dirty="0">
                <a:ln>
                  <a:noFill/>
                </a:ln>
                <a:solidFill>
                  <a:schemeClr val="tx1"/>
                </a:solidFill>
                <a:effectLst/>
                <a:latin typeface="Arial" charset="0"/>
              </a:rPr>
              <a:t>Introduction to Interpreting in Mental Health Settings</a:t>
            </a:r>
            <a:br>
              <a:rPr kumimoji="0" lang="x-none" altLang="x-none" sz="1200" b="0" i="0" u="none" strike="noStrike" cap="none" normalizeH="0" baseline="0" dirty="0">
                <a:ln>
                  <a:noFill/>
                </a:ln>
                <a:solidFill>
                  <a:schemeClr val="tx1"/>
                </a:solidFill>
                <a:effectLst/>
                <a:latin typeface="Arial" charset="0"/>
              </a:rPr>
            </a:br>
            <a:r>
              <a:rPr kumimoji="0" lang="x-none" altLang="x-none" sz="1200" b="0" i="0" u="none" strike="noStrike" cap="none" normalizeH="0" baseline="0" dirty="0">
                <a:ln>
                  <a:noFill/>
                </a:ln>
                <a:solidFill>
                  <a:schemeClr val="tx1"/>
                </a:solidFill>
                <a:effectLst/>
                <a:latin typeface="Arial" charset="0"/>
              </a:rPr>
              <a:t>English Speaking Providers: Bridging Language Gaps in your Clinical Practice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0" u="none" strike="noStrike" cap="none" normalizeH="0" baseline="0" dirty="0">
                <a:ln>
                  <a:noFill/>
                </a:ln>
                <a:solidFill>
                  <a:schemeClr val="tx1"/>
                </a:solidFill>
                <a:effectLst/>
                <a:latin typeface="Arial" charset="0"/>
              </a:rPr>
              <a:t>Deaf and Hard of Hearing Community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0" u="none" strike="noStrike" cap="none" normalizeH="0" baseline="0" dirty="0">
                <a:ln>
                  <a:noFill/>
                </a:ln>
                <a:solidFill>
                  <a:schemeClr val="tx1"/>
                </a:solidFill>
                <a:effectLst/>
                <a:latin typeface="Arial" charset="0"/>
              </a:rPr>
              <a:t>Understanding Deafness and Mental Illness How Deaf Mental Health Is Unique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0" u="none" strike="noStrike" cap="none" normalizeH="0" baseline="0" dirty="0">
                <a:ln>
                  <a:noFill/>
                </a:ln>
                <a:solidFill>
                  <a:schemeClr val="tx1"/>
                </a:solidFill>
                <a:effectLst/>
                <a:latin typeface="Arial" charset="0"/>
              </a:rPr>
              <a:t>Justice System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0" u="none" strike="noStrike" cap="none" normalizeH="0" baseline="0" dirty="0">
                <a:ln>
                  <a:noFill/>
                </a:ln>
                <a:solidFill>
                  <a:schemeClr val="tx1"/>
                </a:solidFill>
                <a:effectLst/>
                <a:latin typeface="Arial" charset="0"/>
              </a:rPr>
              <a:t>Assessment and Treatment of AB109 Population</a:t>
            </a:r>
            <a:br>
              <a:rPr kumimoji="0" lang="x-none" altLang="x-none" sz="1200" b="0" i="0" u="none" strike="noStrike" cap="none" normalizeH="0" baseline="0" dirty="0">
                <a:ln>
                  <a:noFill/>
                </a:ln>
                <a:solidFill>
                  <a:schemeClr val="tx1"/>
                </a:solidFill>
                <a:effectLst/>
                <a:latin typeface="Arial" charset="0"/>
              </a:rPr>
            </a:br>
            <a:r>
              <a:rPr kumimoji="0" lang="x-none" altLang="x-none" sz="1200" b="0" i="0" u="none" strike="noStrike" cap="none" normalizeH="0" baseline="0" dirty="0">
                <a:ln>
                  <a:noFill/>
                </a:ln>
                <a:solidFill>
                  <a:schemeClr val="tx1"/>
                </a:solidFill>
                <a:effectLst/>
                <a:latin typeface="Arial" charset="0"/>
              </a:rPr>
              <a:t>Co-occurring Disorders for the AB109 Population</a:t>
            </a:r>
            <a:br>
              <a:rPr kumimoji="0" lang="x-none" altLang="x-none" sz="1200" b="0" i="0" u="none" strike="noStrike" cap="none" normalizeH="0" baseline="0" dirty="0">
                <a:ln>
                  <a:noFill/>
                </a:ln>
                <a:solidFill>
                  <a:schemeClr val="tx1"/>
                </a:solidFill>
                <a:effectLst/>
                <a:latin typeface="Arial" charset="0"/>
              </a:rPr>
            </a:br>
            <a:r>
              <a:rPr kumimoji="0" lang="x-none" altLang="x-none" sz="1200" b="0" i="0" u="none" strike="noStrike" cap="none" normalizeH="0" baseline="0" dirty="0">
                <a:ln>
                  <a:noFill/>
                </a:ln>
                <a:solidFill>
                  <a:schemeClr val="tx1"/>
                </a:solidFill>
                <a:effectLst/>
                <a:latin typeface="Arial" charset="0"/>
              </a:rPr>
              <a:t>Providing Effective Job Development, Placement, and Retention Services to Ex-Offenders and Expungement of Criminal Records</a:t>
            </a:r>
            <a:br>
              <a:rPr kumimoji="0" lang="x-none" altLang="x-none" sz="1200" b="0" i="0" u="none" strike="noStrike" cap="none" normalizeH="0" baseline="0" dirty="0">
                <a:ln>
                  <a:noFill/>
                </a:ln>
                <a:solidFill>
                  <a:schemeClr val="tx1"/>
                </a:solidFill>
                <a:effectLst/>
                <a:latin typeface="Arial" charset="0"/>
              </a:rPr>
            </a:br>
            <a:r>
              <a:rPr kumimoji="0" lang="x-none" altLang="x-none" sz="1200" b="0" i="0" u="none" strike="noStrike" cap="none" normalizeH="0" baseline="0" dirty="0">
                <a:ln>
                  <a:noFill/>
                </a:ln>
                <a:solidFill>
                  <a:schemeClr val="tx1"/>
                </a:solidFill>
                <a:effectLst/>
                <a:latin typeface="Arial" charset="0"/>
              </a:rPr>
              <a:t>Reducing Jail Recidivism: Evidence Based Release Planning</a:t>
            </a:r>
            <a:br>
              <a:rPr kumimoji="0" lang="x-none" altLang="x-none" sz="1200" b="0" i="0" u="none" strike="noStrike" cap="none" normalizeH="0" baseline="0" dirty="0">
                <a:ln>
                  <a:noFill/>
                </a:ln>
                <a:solidFill>
                  <a:schemeClr val="tx1"/>
                </a:solidFill>
                <a:effectLst/>
                <a:latin typeface="Arial" charset="0"/>
              </a:rPr>
            </a:br>
            <a:r>
              <a:rPr kumimoji="0" lang="x-none" altLang="x-none" sz="1200" b="0" i="0" u="none" strike="noStrike" cap="none" normalizeH="0" baseline="0" dirty="0">
                <a:ln>
                  <a:noFill/>
                </a:ln>
                <a:solidFill>
                  <a:schemeClr val="tx1"/>
                </a:solidFill>
                <a:effectLst/>
                <a:latin typeface="Arial" charset="0"/>
              </a:rPr>
              <a:t>DBT for Jail Clinicians</a:t>
            </a:r>
            <a:br>
              <a:rPr kumimoji="0" lang="x-none" altLang="x-none" sz="1200" b="0" i="0" u="none" strike="noStrike" cap="none" normalizeH="0" baseline="0" dirty="0">
                <a:ln>
                  <a:noFill/>
                </a:ln>
                <a:solidFill>
                  <a:schemeClr val="tx1"/>
                </a:solidFill>
                <a:effectLst/>
                <a:latin typeface="Arial" charset="0"/>
              </a:rPr>
            </a:br>
            <a:r>
              <a:rPr kumimoji="0" lang="x-none" altLang="x-none" sz="1200" b="0" i="0" u="none" strike="noStrike" cap="none" normalizeH="0" baseline="0" dirty="0">
                <a:ln>
                  <a:noFill/>
                </a:ln>
                <a:solidFill>
                  <a:schemeClr val="tx1"/>
                </a:solidFill>
                <a:effectLst/>
                <a:latin typeface="Arial" charset="0"/>
              </a:rPr>
              <a:t>Motivational Interviewing as a Brief Intervention for Jail Clinicians</a:t>
            </a:r>
            <a:br>
              <a:rPr kumimoji="0" lang="x-none" altLang="x-none" sz="1200" b="0" i="0" u="none" strike="noStrike" cap="none" normalizeH="0" baseline="0" dirty="0">
                <a:ln>
                  <a:noFill/>
                </a:ln>
                <a:solidFill>
                  <a:schemeClr val="tx1"/>
                </a:solidFill>
                <a:effectLst/>
                <a:latin typeface="Arial" charset="0"/>
              </a:rPr>
            </a:br>
            <a:r>
              <a:rPr kumimoji="0" lang="x-none" altLang="x-none" sz="1200" b="0" i="0" u="none" strike="noStrike" cap="none" normalizeH="0" baseline="0" dirty="0">
                <a:ln>
                  <a:noFill/>
                </a:ln>
                <a:solidFill>
                  <a:schemeClr val="tx1"/>
                </a:solidFill>
                <a:effectLst/>
                <a:latin typeface="Arial" charset="0"/>
              </a:rPr>
              <a:t>Approaches to Recognizing and Managing Compassion Fatigue, Burnout, and Vicarious Trauma in the Juvenile Justice System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0" u="none" strike="noStrike" cap="none" normalizeH="0" baseline="0" dirty="0">
                <a:ln>
                  <a:noFill/>
                </a:ln>
                <a:solidFill>
                  <a:schemeClr val="tx1"/>
                </a:solidFill>
                <a:effectLst/>
                <a:latin typeface="Arial" charset="0"/>
              </a:rPr>
              <a:t>HIV+/AIDS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0" u="none" strike="noStrike" cap="none" normalizeH="0" baseline="0" dirty="0">
                <a:ln>
                  <a:noFill/>
                </a:ln>
                <a:solidFill>
                  <a:schemeClr val="tx1"/>
                </a:solidFill>
                <a:effectLst/>
                <a:latin typeface="Arial" charset="0"/>
              </a:rPr>
              <a:t>Spirituality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0" u="none" strike="noStrike" cap="none" normalizeH="0" baseline="0" dirty="0">
                <a:ln>
                  <a:noFill/>
                </a:ln>
                <a:solidFill>
                  <a:schemeClr val="tx1"/>
                </a:solidFill>
                <a:effectLst/>
                <a:latin typeface="Arial" charset="0"/>
              </a:rPr>
              <a:t>Integrating Spirituality into Mental Health Recovery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0" u="none" strike="noStrike" cap="none" normalizeH="0" baseline="0" dirty="0">
                <a:ln>
                  <a:noFill/>
                </a:ln>
                <a:solidFill>
                  <a:schemeClr val="tx1"/>
                </a:solidFill>
                <a:effectLst/>
                <a:latin typeface="Arial" charset="0"/>
              </a:rPr>
              <a:t>Advanced Mental Health and Spirituality Training for Clinical Providers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0" u="none" strike="noStrike" cap="none" normalizeH="0" baseline="0" dirty="0">
                <a:ln>
                  <a:noFill/>
                </a:ln>
                <a:solidFill>
                  <a:schemeClr val="tx1"/>
                </a:solidFill>
                <a:effectLst/>
                <a:latin typeface="Arial" charset="0"/>
              </a:rPr>
              <a:t>Substance Abuse/Co-Occurring Disorders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0" u="none" strike="noStrike" cap="none" normalizeH="0" baseline="0" dirty="0">
                <a:ln>
                  <a:noFill/>
                </a:ln>
                <a:solidFill>
                  <a:schemeClr val="tx1"/>
                </a:solidFill>
                <a:effectLst/>
                <a:latin typeface="Arial" charset="0"/>
              </a:rPr>
              <a:t>Co-Morbidity of Personality Disorder, Homelessness, and Substance Abuse (Advanced Level)</a:t>
            </a:r>
            <a:br>
              <a:rPr kumimoji="0" lang="x-none" altLang="x-none" sz="1200" b="0" i="0" u="none" strike="noStrike" cap="none" normalizeH="0" baseline="0" dirty="0">
                <a:ln>
                  <a:noFill/>
                </a:ln>
                <a:solidFill>
                  <a:schemeClr val="tx1"/>
                </a:solidFill>
                <a:effectLst/>
                <a:latin typeface="Arial" charset="0"/>
              </a:rPr>
            </a:br>
            <a:r>
              <a:rPr kumimoji="0" lang="x-none" altLang="x-none" sz="1200" b="0" i="0" u="none" strike="noStrike" cap="none" normalizeH="0" baseline="0" dirty="0">
                <a:ln>
                  <a:noFill/>
                </a:ln>
                <a:solidFill>
                  <a:schemeClr val="tx1"/>
                </a:solidFill>
                <a:effectLst/>
                <a:latin typeface="Arial" charset="0"/>
              </a:rPr>
              <a:t>Pathways Housing First: Ending Homelessness for Individuals with Dual Diagnosis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0" u="none" strike="noStrike" cap="none" normalizeH="0" baseline="0" dirty="0">
                <a:ln>
                  <a:noFill/>
                </a:ln>
                <a:solidFill>
                  <a:schemeClr val="tx1"/>
                </a:solidFill>
                <a:effectLst/>
                <a:latin typeface="Arial" charset="0"/>
              </a:rPr>
              <a:t>Gender and Sexuality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0" u="none" strike="noStrike" cap="none" normalizeH="0" baseline="0" dirty="0">
                <a:ln>
                  <a:noFill/>
                </a:ln>
                <a:solidFill>
                  <a:schemeClr val="tx1"/>
                </a:solidFill>
                <a:effectLst/>
                <a:latin typeface="Arial" charset="0"/>
              </a:rPr>
              <a:t>Understanding Maternal Mental Health Differential Diagnosis for the Women’s Jail Integrating Incarcerated Women into Society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0" u="none" strike="noStrike" cap="none" normalizeH="0" baseline="0" dirty="0">
                <a:ln>
                  <a:noFill/>
                </a:ln>
                <a:solidFill>
                  <a:schemeClr val="tx1"/>
                </a:solidFill>
                <a:effectLst/>
                <a:latin typeface="Arial" charset="0"/>
              </a:rPr>
              <a:t>Client Culture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0" u="none" strike="noStrike" cap="none" normalizeH="0" baseline="0" dirty="0">
                <a:ln>
                  <a:noFill/>
                </a:ln>
                <a:solidFill>
                  <a:schemeClr val="tx1"/>
                </a:solidFill>
                <a:effectLst/>
                <a:latin typeface="Arial" charset="0"/>
              </a:rPr>
              <a:t>Hope &amp; Recovery Conference - Asian and Pacific Islander Hope &amp; Recovery Conference - Esperanza y Recuperación Hope &amp; Recovery Conference - English </a:t>
            </a:r>
          </a:p>
        </p:txBody>
      </p:sp>
      <p:sp>
        <p:nvSpPr>
          <p:cNvPr id="3" name="TextBox 2"/>
          <p:cNvSpPr txBox="1"/>
          <p:nvPr/>
        </p:nvSpPr>
        <p:spPr>
          <a:xfrm>
            <a:off x="10842171" y="676894"/>
            <a:ext cx="688769" cy="369332"/>
          </a:xfrm>
          <a:prstGeom prst="rect">
            <a:avLst/>
          </a:prstGeom>
          <a:noFill/>
        </p:spPr>
        <p:txBody>
          <a:bodyPr wrap="square" rtlCol="0">
            <a:spAutoFit/>
          </a:bodyPr>
          <a:lstStyle/>
          <a:p>
            <a:r>
              <a:rPr lang="en-US" dirty="0" smtClean="0"/>
              <a:t>(6)</a:t>
            </a:r>
            <a:endParaRPr lang="en-US" dirty="0"/>
          </a:p>
        </p:txBody>
      </p:sp>
    </p:spTree>
    <p:extLst>
      <p:ext uri="{BB962C8B-B14F-4D97-AF65-F5344CB8AC3E}">
        <p14:creationId xmlns:p14="http://schemas.microsoft.com/office/powerpoint/2010/main" val="11348206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Cultures in Los Angeles County </a:t>
            </a:r>
            <a:endParaRPr lang="en-US" dirty="0"/>
          </a:p>
        </p:txBody>
      </p:sp>
      <p:pic>
        <p:nvPicPr>
          <p:cNvPr id="4" name="Content Placeholder 3"/>
          <p:cNvPicPr>
            <a:picLocks noGrp="1" noChangeAspect="1"/>
          </p:cNvPicPr>
          <p:nvPr>
            <p:ph idx="1"/>
          </p:nvPr>
        </p:nvPicPr>
        <p:blipFill>
          <a:blip r:embed="rId3"/>
          <a:stretch>
            <a:fillRect/>
          </a:stretch>
        </p:blipFill>
        <p:spPr>
          <a:xfrm>
            <a:off x="1971675" y="2171700"/>
            <a:ext cx="7886700" cy="3814562"/>
          </a:xfrm>
          <a:prstGeom prst="rect">
            <a:avLst/>
          </a:prstGeom>
        </p:spPr>
      </p:pic>
      <p:sp>
        <p:nvSpPr>
          <p:cNvPr id="3" name="TextBox 2"/>
          <p:cNvSpPr txBox="1"/>
          <p:nvPr/>
        </p:nvSpPr>
        <p:spPr>
          <a:xfrm>
            <a:off x="10877797" y="6495803"/>
            <a:ext cx="831273" cy="369332"/>
          </a:xfrm>
          <a:prstGeom prst="rect">
            <a:avLst/>
          </a:prstGeom>
          <a:noFill/>
        </p:spPr>
        <p:txBody>
          <a:bodyPr wrap="square" rtlCol="0">
            <a:spAutoFit/>
          </a:bodyPr>
          <a:lstStyle/>
          <a:p>
            <a:r>
              <a:rPr lang="en-US" dirty="0" smtClean="0"/>
              <a:t>(11)</a:t>
            </a:r>
            <a:endParaRPr lang="en-US" dirty="0"/>
          </a:p>
        </p:txBody>
      </p:sp>
    </p:spTree>
    <p:extLst>
      <p:ext uri="{BB962C8B-B14F-4D97-AF65-F5344CB8AC3E}">
        <p14:creationId xmlns:p14="http://schemas.microsoft.com/office/powerpoint/2010/main" val="1061644671"/>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30885</TotalTime>
  <Words>3267</Words>
  <Application>Microsoft Macintosh PowerPoint</Application>
  <PresentationFormat>Widescreen</PresentationFormat>
  <Paragraphs>299</Paragraphs>
  <Slides>26</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Arial,Bold</vt:lpstr>
      <vt:lpstr>Calibri</vt:lpstr>
      <vt:lpstr>Franklin Gothic Book</vt:lpstr>
      <vt:lpstr>Times New Roman</vt:lpstr>
      <vt:lpstr>Wingdings</vt:lpstr>
      <vt:lpstr>Arial</vt:lpstr>
      <vt:lpstr>Crop</vt:lpstr>
      <vt:lpstr>Cultural Awareness in         Los Angeles County </vt:lpstr>
      <vt:lpstr>Learning Objective</vt:lpstr>
      <vt:lpstr>Agenda</vt:lpstr>
      <vt:lpstr>What is Cultural Awareness?</vt:lpstr>
      <vt:lpstr>PowerPoint Presentation</vt:lpstr>
      <vt:lpstr>Cultural Awareness in a Public Health Emergency </vt:lpstr>
      <vt:lpstr>What tools can be used or created in order to promote or practice cultural awareness?</vt:lpstr>
      <vt:lpstr>Cultural Competence Training Required by L.A. County’s Department of Mental Health</vt:lpstr>
      <vt:lpstr>Cultures in Los Angeles County </vt:lpstr>
      <vt:lpstr>Languages spoken in Los Angeles County </vt:lpstr>
      <vt:lpstr>Cultural Values and Demographics in Los Angeles County &amp; the United States </vt:lpstr>
      <vt:lpstr>First responders in L.A. County </vt:lpstr>
      <vt:lpstr>Statistics on diversity amongst first responders</vt:lpstr>
      <vt:lpstr>Discuss why is it important to have diversity amongst first responders </vt:lpstr>
      <vt:lpstr>Culture Awareness during COVID-19 </vt:lpstr>
      <vt:lpstr>Statistics on Cultural Awareness during the COVID-19 Pandemic </vt:lpstr>
      <vt:lpstr>Health Disparities in L.A. County </vt:lpstr>
      <vt:lpstr>Have you ever experienced or witnessed racism during a public health emergency? How can this impact the community? </vt:lpstr>
      <vt:lpstr>How Asian hate/ Latino hate/ BLM made cultural awareness an important topic </vt:lpstr>
      <vt:lpstr>How could we have avoided these events from happening? What can we do to avoid this in the future? </vt:lpstr>
      <vt:lpstr>The Importance of Cultural Awareness </vt:lpstr>
      <vt:lpstr>Why it is important to have diversity amongst city/ government workers </vt:lpstr>
      <vt:lpstr>Statistics on cultures within the city/ government workers </vt:lpstr>
      <vt:lpstr>Discuss a time where the lack of cultural awareness effected you</vt:lpstr>
      <vt:lpstr>Family Feud Activity- Cultural Awareness</vt:lpstr>
      <vt:lpstr>Sources </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Awareness in Los Angeles County &amp; the U.S.</dc:title>
  <dc:creator>kc alvarez</dc:creator>
  <cp:lastModifiedBy>kc alvarez</cp:lastModifiedBy>
  <cp:revision>78</cp:revision>
  <dcterms:created xsi:type="dcterms:W3CDTF">2022-03-30T20:17:49Z</dcterms:created>
  <dcterms:modified xsi:type="dcterms:W3CDTF">2022-05-03T23:27:40Z</dcterms:modified>
</cp:coreProperties>
</file>